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8" r:id="rId1"/>
  </p:sldMasterIdLst>
  <p:notesMasterIdLst>
    <p:notesMasterId r:id="rId23"/>
  </p:notesMasterIdLst>
  <p:handoutMasterIdLst>
    <p:handoutMasterId r:id="rId24"/>
  </p:handoutMasterIdLst>
  <p:sldIdLst>
    <p:sldId id="10162" r:id="rId2"/>
    <p:sldId id="10137" r:id="rId3"/>
    <p:sldId id="10139" r:id="rId4"/>
    <p:sldId id="10206" r:id="rId5"/>
    <p:sldId id="10205" r:id="rId6"/>
    <p:sldId id="10207" r:id="rId7"/>
    <p:sldId id="10208" r:id="rId8"/>
    <p:sldId id="10210" r:id="rId9"/>
    <p:sldId id="10169" r:id="rId10"/>
    <p:sldId id="10211" r:id="rId11"/>
    <p:sldId id="10212" r:id="rId12"/>
    <p:sldId id="10213" r:id="rId13"/>
    <p:sldId id="10214" r:id="rId14"/>
    <p:sldId id="10215" r:id="rId15"/>
    <p:sldId id="10216" r:id="rId16"/>
    <p:sldId id="10219" r:id="rId17"/>
    <p:sldId id="10217" r:id="rId18"/>
    <p:sldId id="10218" r:id="rId19"/>
    <p:sldId id="10220" r:id="rId20"/>
    <p:sldId id="10221" r:id="rId21"/>
    <p:sldId id="10199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7"/>
    <a:srgbClr val="4BC1DD"/>
    <a:srgbClr val="B3E5F1"/>
    <a:srgbClr val="9AD8EA"/>
    <a:srgbClr val="FFFFFF"/>
    <a:srgbClr val="FFB700"/>
    <a:srgbClr val="435F8E"/>
    <a:srgbClr val="FF9900"/>
    <a:srgbClr val="E2D7C3"/>
    <a:srgbClr val="E5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0" autoAdjust="0"/>
    <p:restoredTop sz="95317" autoAdjust="0"/>
  </p:normalViewPr>
  <p:slideViewPr>
    <p:cSldViewPr>
      <p:cViewPr varScale="1">
        <p:scale>
          <a:sx n="83" d="100"/>
          <a:sy n="83" d="100"/>
        </p:scale>
        <p:origin x="378" y="9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113FB-FECD-4362-BA28-D84BEF88E4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06F2EA-7F82-4EB3-BDCE-CB70B23DB281}">
      <dgm:prSet phldrT="[Text]" custT="1"/>
      <dgm:spPr/>
      <dgm:t>
        <a:bodyPr/>
        <a:lstStyle/>
        <a:p>
          <a:r>
            <a:rPr lang="zh-CN" altLang="en-US" sz="2000" b="1" smtClean="0">
              <a:latin typeface="Bebas Neue" panose="020B0606020202050201" pitchFamily="34" charset="0"/>
            </a:rPr>
            <a:t>伪原创</a:t>
          </a:r>
          <a:endParaRPr lang="en-US" sz="2000" b="1" dirty="0">
            <a:latin typeface="Bebas Neue" panose="020B0606020202050201" pitchFamily="34" charset="0"/>
          </a:endParaRPr>
        </a:p>
      </dgm:t>
    </dgm:pt>
    <dgm:pt modelId="{E9374341-B47F-4750-9B70-80FCEDB8F053}" type="parTrans" cxnId="{25D0D600-EEA2-4467-A1BB-8E0D1A07666C}">
      <dgm:prSet/>
      <dgm:spPr/>
      <dgm:t>
        <a:bodyPr/>
        <a:lstStyle/>
        <a:p>
          <a:endParaRPr lang="en-US" sz="1600" b="1"/>
        </a:p>
      </dgm:t>
    </dgm:pt>
    <dgm:pt modelId="{6DC18D8E-6A5B-43A8-9F9C-213A84C3DBAD}" type="sibTrans" cxnId="{25D0D600-EEA2-4467-A1BB-8E0D1A07666C}">
      <dgm:prSet/>
      <dgm:spPr>
        <a:solidFill>
          <a:schemeClr val="accent2"/>
        </a:solidFill>
      </dgm:spPr>
      <dgm:t>
        <a:bodyPr/>
        <a:lstStyle/>
        <a:p>
          <a:endParaRPr lang="en-US" sz="1600" b="1"/>
        </a:p>
      </dgm:t>
    </dgm:pt>
    <dgm:pt modelId="{59E96811-1832-475E-A955-4A86FC580EA5}">
      <dgm:prSet phldrT="[Text]" custT="1"/>
      <dgm:spPr/>
      <dgm:t>
        <a:bodyPr/>
        <a:lstStyle/>
        <a:p>
          <a:r>
            <a:rPr lang="zh-CN" altLang="en-US" sz="2000" b="1" dirty="0" smtClean="0">
              <a:latin typeface="Bebas Neue" panose="020B0606020202050201" pitchFamily="34" charset="0"/>
            </a:rPr>
            <a:t>相关度</a:t>
          </a:r>
          <a:endParaRPr lang="en-US" sz="2000" b="1" dirty="0">
            <a:latin typeface="Bebas Neue" panose="020B0606020202050201" pitchFamily="34" charset="0"/>
          </a:endParaRPr>
        </a:p>
      </dgm:t>
    </dgm:pt>
    <dgm:pt modelId="{0FAAB3DB-A19E-46AC-8E5A-ECBE96FDBC77}" type="parTrans" cxnId="{C0AAAB94-7709-473C-A719-B3E6107C7A64}">
      <dgm:prSet/>
      <dgm:spPr/>
      <dgm:t>
        <a:bodyPr/>
        <a:lstStyle/>
        <a:p>
          <a:endParaRPr lang="en-US" sz="1600" b="1"/>
        </a:p>
      </dgm:t>
    </dgm:pt>
    <dgm:pt modelId="{48A75DE6-C4E0-4187-BB95-71980AC3D268}" type="sibTrans" cxnId="{C0AAAB94-7709-473C-A719-B3E6107C7A64}">
      <dgm:prSet/>
      <dgm:spPr>
        <a:solidFill>
          <a:schemeClr val="accent3"/>
        </a:solidFill>
      </dgm:spPr>
      <dgm:t>
        <a:bodyPr/>
        <a:lstStyle/>
        <a:p>
          <a:endParaRPr lang="en-US" sz="1600" b="1"/>
        </a:p>
      </dgm:t>
    </dgm:pt>
    <dgm:pt modelId="{5486FA25-B24E-464C-A579-C41EF0AAF12D}">
      <dgm:prSet phldrT="[Text]" custT="1"/>
      <dgm:spPr/>
      <dgm:t>
        <a:bodyPr/>
        <a:lstStyle/>
        <a:p>
          <a:r>
            <a:rPr lang="zh-CN" altLang="en-US" sz="2000" b="1" dirty="0" smtClean="0">
              <a:latin typeface="Bebas Neue" panose="020B0606020202050201" pitchFamily="34" charset="0"/>
            </a:rPr>
            <a:t>新闻标题</a:t>
          </a:r>
          <a:endParaRPr lang="en-US" sz="2000" b="1" dirty="0">
            <a:latin typeface="Bebas Neue" panose="020B0606020202050201" pitchFamily="34" charset="0"/>
          </a:endParaRPr>
        </a:p>
      </dgm:t>
    </dgm:pt>
    <dgm:pt modelId="{82244BD8-6701-4184-AD5B-14C8E689821E}" type="parTrans" cxnId="{A52183D0-E9EC-4346-8867-2C586D27E8C5}">
      <dgm:prSet/>
      <dgm:spPr/>
      <dgm:t>
        <a:bodyPr/>
        <a:lstStyle/>
        <a:p>
          <a:endParaRPr lang="en-US" sz="1600" b="1"/>
        </a:p>
      </dgm:t>
    </dgm:pt>
    <dgm:pt modelId="{AAED3F0E-EC40-4FF0-8B89-30B7DBE4B179}" type="sibTrans" cxnId="{A52183D0-E9EC-4346-8867-2C586D27E8C5}">
      <dgm:prSet/>
      <dgm:spPr>
        <a:solidFill>
          <a:schemeClr val="accent4"/>
        </a:solidFill>
      </dgm:spPr>
      <dgm:t>
        <a:bodyPr/>
        <a:lstStyle/>
        <a:p>
          <a:endParaRPr lang="en-US" sz="1600" b="1"/>
        </a:p>
      </dgm:t>
    </dgm:pt>
    <dgm:pt modelId="{3835AFA5-55F1-4592-B865-566288CE1807}">
      <dgm:prSet phldrT="[Text]" custT="1"/>
      <dgm:spPr/>
      <dgm:t>
        <a:bodyPr/>
        <a:lstStyle/>
        <a:p>
          <a:r>
            <a:rPr lang="zh-CN" altLang="en-US" sz="2000" b="1" dirty="0" smtClean="0"/>
            <a:t>自动化</a:t>
          </a:r>
          <a:endParaRPr lang="en-US" sz="2000" b="1" dirty="0"/>
        </a:p>
      </dgm:t>
    </dgm:pt>
    <dgm:pt modelId="{D3C496EF-ECB7-4C70-A067-8CBE94AE8909}" type="parTrans" cxnId="{FCFE2270-8FD7-4E41-8A6B-2A4ED4D3E7CF}">
      <dgm:prSet/>
      <dgm:spPr/>
      <dgm:t>
        <a:bodyPr/>
        <a:lstStyle/>
        <a:p>
          <a:endParaRPr lang="en-US" sz="1600" b="1"/>
        </a:p>
      </dgm:t>
    </dgm:pt>
    <dgm:pt modelId="{EB9B9F98-7B48-4E66-A621-208E48F2F9BF}" type="sibTrans" cxnId="{FCFE2270-8FD7-4E41-8A6B-2A4ED4D3E7CF}">
      <dgm:prSet/>
      <dgm:spPr>
        <a:solidFill>
          <a:schemeClr val="accent5"/>
        </a:solidFill>
      </dgm:spPr>
      <dgm:t>
        <a:bodyPr/>
        <a:lstStyle/>
        <a:p>
          <a:endParaRPr lang="en-US" sz="1600" b="1"/>
        </a:p>
      </dgm:t>
    </dgm:pt>
    <dgm:pt modelId="{C477E3F4-AE39-4DF3-88A5-611761AA1445}">
      <dgm:prSet phldrT="[Text]" custT="1"/>
      <dgm:spPr/>
      <dgm:t>
        <a:bodyPr/>
        <a:lstStyle/>
        <a:p>
          <a:r>
            <a:rPr lang="zh-CN" altLang="en-US" sz="2000" b="1" dirty="0" smtClean="0"/>
            <a:t>系统程序</a:t>
          </a:r>
          <a:endParaRPr lang="en-US" sz="2000" b="1" dirty="0"/>
        </a:p>
      </dgm:t>
    </dgm:pt>
    <dgm:pt modelId="{2589B228-FE56-4AE5-9285-0884809BF0DB}" type="parTrans" cxnId="{8A4DE650-7BBF-4DC9-A305-42853AAFFD92}">
      <dgm:prSet/>
      <dgm:spPr/>
      <dgm:t>
        <a:bodyPr/>
        <a:lstStyle/>
        <a:p>
          <a:endParaRPr lang="en-US" sz="1600" b="1"/>
        </a:p>
      </dgm:t>
    </dgm:pt>
    <dgm:pt modelId="{6205EA7D-3F0A-48BE-81BA-76F6BEBD51BC}" type="sibTrans" cxnId="{8A4DE650-7BBF-4DC9-A305-42853AAFFD92}">
      <dgm:prSet/>
      <dgm:spPr/>
      <dgm:t>
        <a:bodyPr/>
        <a:lstStyle/>
        <a:p>
          <a:endParaRPr lang="en-US" sz="1600" b="1"/>
        </a:p>
      </dgm:t>
    </dgm:pt>
    <dgm:pt modelId="{5F810BB8-EB97-4B4A-BCE1-B202B2269436}" type="pres">
      <dgm:prSet presAssocID="{257113FB-FECD-4362-BA28-D84BEF88E4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03635-0F68-4D76-8B89-5760C8134EC7}" type="pres">
      <dgm:prSet presAssocID="{5006F2EA-7F82-4EB3-BDCE-CB70B23DB281}" presName="dummy" presStyleCnt="0"/>
      <dgm:spPr/>
    </dgm:pt>
    <dgm:pt modelId="{1C257531-9BD9-4193-A097-D4AE7D0451F9}" type="pres">
      <dgm:prSet presAssocID="{5006F2EA-7F82-4EB3-BDCE-CB70B23DB28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22427-6A3A-4B74-9F9C-C50681ACA3D8}" type="pres">
      <dgm:prSet presAssocID="{6DC18D8E-6A5B-43A8-9F9C-213A84C3DBAD}" presName="sibTrans" presStyleLbl="node1" presStyleIdx="0" presStyleCnt="5"/>
      <dgm:spPr/>
      <dgm:t>
        <a:bodyPr/>
        <a:lstStyle/>
        <a:p>
          <a:endParaRPr lang="en-US"/>
        </a:p>
      </dgm:t>
    </dgm:pt>
    <dgm:pt modelId="{872F87DD-85E7-4C32-947A-009006200CA8}" type="pres">
      <dgm:prSet presAssocID="{59E96811-1832-475E-A955-4A86FC580EA5}" presName="dummy" presStyleCnt="0"/>
      <dgm:spPr/>
    </dgm:pt>
    <dgm:pt modelId="{CC014EDC-5D64-46CF-9D73-C951CF8B4297}" type="pres">
      <dgm:prSet presAssocID="{59E96811-1832-475E-A955-4A86FC580E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C8710-3DA4-42A7-A555-0F1E265CC8BC}" type="pres">
      <dgm:prSet presAssocID="{48A75DE6-C4E0-4187-BB95-71980AC3D268}" presName="sibTrans" presStyleLbl="node1" presStyleIdx="1" presStyleCnt="5" custLinFactNeighborX="1039"/>
      <dgm:spPr/>
      <dgm:t>
        <a:bodyPr/>
        <a:lstStyle/>
        <a:p>
          <a:endParaRPr lang="en-US"/>
        </a:p>
      </dgm:t>
    </dgm:pt>
    <dgm:pt modelId="{B7BA14A4-2F7C-4A78-9985-354F44AA5C10}" type="pres">
      <dgm:prSet presAssocID="{5486FA25-B24E-464C-A579-C41EF0AAF12D}" presName="dummy" presStyleCnt="0"/>
      <dgm:spPr/>
    </dgm:pt>
    <dgm:pt modelId="{41753FB0-B142-4960-A53C-038001CAACCE}" type="pres">
      <dgm:prSet presAssocID="{5486FA25-B24E-464C-A579-C41EF0AAF12D}" presName="node" presStyleLbl="revTx" presStyleIdx="2" presStyleCnt="5" custScaleX="141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AA9FD-952C-443A-B024-98ABC905C93E}" type="pres">
      <dgm:prSet presAssocID="{AAED3F0E-EC40-4FF0-8B89-30B7DBE4B179}" presName="sibTrans" presStyleLbl="node1" presStyleIdx="2" presStyleCnt="5"/>
      <dgm:spPr/>
      <dgm:t>
        <a:bodyPr/>
        <a:lstStyle/>
        <a:p>
          <a:endParaRPr lang="en-US"/>
        </a:p>
      </dgm:t>
    </dgm:pt>
    <dgm:pt modelId="{07FD2263-86CC-4EDD-B969-1009FFA34109}" type="pres">
      <dgm:prSet presAssocID="{3835AFA5-55F1-4592-B865-566288CE1807}" presName="dummy" presStyleCnt="0"/>
      <dgm:spPr/>
    </dgm:pt>
    <dgm:pt modelId="{80EAD5D8-7039-4343-B007-F0EDE5C7CF92}" type="pres">
      <dgm:prSet presAssocID="{3835AFA5-55F1-4592-B865-566288CE180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B96D9-7F26-4738-9C31-EE67A9BCB316}" type="pres">
      <dgm:prSet presAssocID="{EB9B9F98-7B48-4E66-A621-208E48F2F9BF}" presName="sibTrans" presStyleLbl="node1" presStyleIdx="3" presStyleCnt="5"/>
      <dgm:spPr/>
      <dgm:t>
        <a:bodyPr/>
        <a:lstStyle/>
        <a:p>
          <a:endParaRPr lang="en-US"/>
        </a:p>
      </dgm:t>
    </dgm:pt>
    <dgm:pt modelId="{01CDE084-C0CE-4907-8369-A336998AC75E}" type="pres">
      <dgm:prSet presAssocID="{C477E3F4-AE39-4DF3-88A5-611761AA1445}" presName="dummy" presStyleCnt="0"/>
      <dgm:spPr/>
    </dgm:pt>
    <dgm:pt modelId="{157A2B7C-D8B9-4480-8C13-8D77EA4C2176}" type="pres">
      <dgm:prSet presAssocID="{C477E3F4-AE39-4DF3-88A5-611761AA1445}" presName="node" presStyleLbl="revTx" presStyleIdx="4" presStyleCnt="5" custScaleX="121860" custRadScaleRad="99582" custRadScaleInc="-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079A-538B-42F1-9D1C-6A68DC991C7F}" type="pres">
      <dgm:prSet presAssocID="{6205EA7D-3F0A-48BE-81BA-76F6BEBD51B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1280465-7EA9-4DC1-ACE2-F74213381C87}" type="presOf" srcId="{5486FA25-B24E-464C-A579-C41EF0AAF12D}" destId="{41753FB0-B142-4960-A53C-038001CAACCE}" srcOrd="0" destOrd="0" presId="urn:microsoft.com/office/officeart/2005/8/layout/cycle1"/>
    <dgm:cxn modelId="{D29D693B-E03F-43AD-8CFF-31EF1BFD0A8F}" type="presOf" srcId="{3835AFA5-55F1-4592-B865-566288CE1807}" destId="{80EAD5D8-7039-4343-B007-F0EDE5C7CF92}" srcOrd="0" destOrd="0" presId="urn:microsoft.com/office/officeart/2005/8/layout/cycle1"/>
    <dgm:cxn modelId="{B5E5DB70-8981-4FA5-8021-2790F3883093}" type="presOf" srcId="{5006F2EA-7F82-4EB3-BDCE-CB70B23DB281}" destId="{1C257531-9BD9-4193-A097-D4AE7D0451F9}" srcOrd="0" destOrd="0" presId="urn:microsoft.com/office/officeart/2005/8/layout/cycle1"/>
    <dgm:cxn modelId="{A52183D0-E9EC-4346-8867-2C586D27E8C5}" srcId="{257113FB-FECD-4362-BA28-D84BEF88E419}" destId="{5486FA25-B24E-464C-A579-C41EF0AAF12D}" srcOrd="2" destOrd="0" parTransId="{82244BD8-6701-4184-AD5B-14C8E689821E}" sibTransId="{AAED3F0E-EC40-4FF0-8B89-30B7DBE4B179}"/>
    <dgm:cxn modelId="{30327FE7-05DA-4BE8-8E06-E8F41565A66F}" type="presOf" srcId="{6DC18D8E-6A5B-43A8-9F9C-213A84C3DBAD}" destId="{D0922427-6A3A-4B74-9F9C-C50681ACA3D8}" srcOrd="0" destOrd="0" presId="urn:microsoft.com/office/officeart/2005/8/layout/cycle1"/>
    <dgm:cxn modelId="{A484E1D5-078E-463C-99E3-3DD8B366D932}" type="presOf" srcId="{C477E3F4-AE39-4DF3-88A5-611761AA1445}" destId="{157A2B7C-D8B9-4480-8C13-8D77EA4C2176}" srcOrd="0" destOrd="0" presId="urn:microsoft.com/office/officeart/2005/8/layout/cycle1"/>
    <dgm:cxn modelId="{405CA76A-FF21-4B7E-AE94-6CE113906898}" type="presOf" srcId="{6205EA7D-3F0A-48BE-81BA-76F6BEBD51BC}" destId="{2532079A-538B-42F1-9D1C-6A68DC991C7F}" srcOrd="0" destOrd="0" presId="urn:microsoft.com/office/officeart/2005/8/layout/cycle1"/>
    <dgm:cxn modelId="{83B0E22C-CE28-4F7F-B5E5-98AF9981ED5E}" type="presOf" srcId="{EB9B9F98-7B48-4E66-A621-208E48F2F9BF}" destId="{762B96D9-7F26-4738-9C31-EE67A9BCB316}" srcOrd="0" destOrd="0" presId="urn:microsoft.com/office/officeart/2005/8/layout/cycle1"/>
    <dgm:cxn modelId="{25D0D600-EEA2-4467-A1BB-8E0D1A07666C}" srcId="{257113FB-FECD-4362-BA28-D84BEF88E419}" destId="{5006F2EA-7F82-4EB3-BDCE-CB70B23DB281}" srcOrd="0" destOrd="0" parTransId="{E9374341-B47F-4750-9B70-80FCEDB8F053}" sibTransId="{6DC18D8E-6A5B-43A8-9F9C-213A84C3DBAD}"/>
    <dgm:cxn modelId="{AC2A8752-011C-4058-A624-A91762D09EF0}" type="presOf" srcId="{48A75DE6-C4E0-4187-BB95-71980AC3D268}" destId="{68BC8710-3DA4-42A7-A555-0F1E265CC8BC}" srcOrd="0" destOrd="0" presId="urn:microsoft.com/office/officeart/2005/8/layout/cycle1"/>
    <dgm:cxn modelId="{7CC961EB-9C22-4F10-BA08-D16ED5064A3D}" type="presOf" srcId="{59E96811-1832-475E-A955-4A86FC580EA5}" destId="{CC014EDC-5D64-46CF-9D73-C951CF8B4297}" srcOrd="0" destOrd="0" presId="urn:microsoft.com/office/officeart/2005/8/layout/cycle1"/>
    <dgm:cxn modelId="{C0AAAB94-7709-473C-A719-B3E6107C7A64}" srcId="{257113FB-FECD-4362-BA28-D84BEF88E419}" destId="{59E96811-1832-475E-A955-4A86FC580EA5}" srcOrd="1" destOrd="0" parTransId="{0FAAB3DB-A19E-46AC-8E5A-ECBE96FDBC77}" sibTransId="{48A75DE6-C4E0-4187-BB95-71980AC3D268}"/>
    <dgm:cxn modelId="{8A4DE650-7BBF-4DC9-A305-42853AAFFD92}" srcId="{257113FB-FECD-4362-BA28-D84BEF88E419}" destId="{C477E3F4-AE39-4DF3-88A5-611761AA1445}" srcOrd="4" destOrd="0" parTransId="{2589B228-FE56-4AE5-9285-0884809BF0DB}" sibTransId="{6205EA7D-3F0A-48BE-81BA-76F6BEBD51BC}"/>
    <dgm:cxn modelId="{2CDE1E47-8623-4CEE-9A83-D283B5CB8B32}" type="presOf" srcId="{257113FB-FECD-4362-BA28-D84BEF88E419}" destId="{5F810BB8-EB97-4B4A-BCE1-B202B2269436}" srcOrd="0" destOrd="0" presId="urn:microsoft.com/office/officeart/2005/8/layout/cycle1"/>
    <dgm:cxn modelId="{FCFE2270-8FD7-4E41-8A6B-2A4ED4D3E7CF}" srcId="{257113FB-FECD-4362-BA28-D84BEF88E419}" destId="{3835AFA5-55F1-4592-B865-566288CE1807}" srcOrd="3" destOrd="0" parTransId="{D3C496EF-ECB7-4C70-A067-8CBE94AE8909}" sibTransId="{EB9B9F98-7B48-4E66-A621-208E48F2F9BF}"/>
    <dgm:cxn modelId="{805EBB1B-09F9-48AB-9E86-93A7163F97AA}" type="presOf" srcId="{AAED3F0E-EC40-4FF0-8B89-30B7DBE4B179}" destId="{59EAA9FD-952C-443A-B024-98ABC905C93E}" srcOrd="0" destOrd="0" presId="urn:microsoft.com/office/officeart/2005/8/layout/cycle1"/>
    <dgm:cxn modelId="{0A87E7DC-9E6F-4FA3-8D5C-FDBF81602E29}" type="presParOf" srcId="{5F810BB8-EB97-4B4A-BCE1-B202B2269436}" destId="{75403635-0F68-4D76-8B89-5760C8134EC7}" srcOrd="0" destOrd="0" presId="urn:microsoft.com/office/officeart/2005/8/layout/cycle1"/>
    <dgm:cxn modelId="{56E814BC-D38E-4F79-982B-42E0C358ADF7}" type="presParOf" srcId="{5F810BB8-EB97-4B4A-BCE1-B202B2269436}" destId="{1C257531-9BD9-4193-A097-D4AE7D0451F9}" srcOrd="1" destOrd="0" presId="urn:microsoft.com/office/officeart/2005/8/layout/cycle1"/>
    <dgm:cxn modelId="{BF0178AD-C541-48F4-B03E-514FE0747599}" type="presParOf" srcId="{5F810BB8-EB97-4B4A-BCE1-B202B2269436}" destId="{D0922427-6A3A-4B74-9F9C-C50681ACA3D8}" srcOrd="2" destOrd="0" presId="urn:microsoft.com/office/officeart/2005/8/layout/cycle1"/>
    <dgm:cxn modelId="{D3CFCC8B-04C8-4E63-B7F1-F758CE65D4A4}" type="presParOf" srcId="{5F810BB8-EB97-4B4A-BCE1-B202B2269436}" destId="{872F87DD-85E7-4C32-947A-009006200CA8}" srcOrd="3" destOrd="0" presId="urn:microsoft.com/office/officeart/2005/8/layout/cycle1"/>
    <dgm:cxn modelId="{CACBED5E-B353-4ED4-92E3-FE4E8BB0DE45}" type="presParOf" srcId="{5F810BB8-EB97-4B4A-BCE1-B202B2269436}" destId="{CC014EDC-5D64-46CF-9D73-C951CF8B4297}" srcOrd="4" destOrd="0" presId="urn:microsoft.com/office/officeart/2005/8/layout/cycle1"/>
    <dgm:cxn modelId="{5C975EFD-E506-4087-8A2C-55553196591C}" type="presParOf" srcId="{5F810BB8-EB97-4B4A-BCE1-B202B2269436}" destId="{68BC8710-3DA4-42A7-A555-0F1E265CC8BC}" srcOrd="5" destOrd="0" presId="urn:microsoft.com/office/officeart/2005/8/layout/cycle1"/>
    <dgm:cxn modelId="{CCF80BEB-D35A-4498-BD88-AD1DDC3FCCC3}" type="presParOf" srcId="{5F810BB8-EB97-4B4A-BCE1-B202B2269436}" destId="{B7BA14A4-2F7C-4A78-9985-354F44AA5C10}" srcOrd="6" destOrd="0" presId="urn:microsoft.com/office/officeart/2005/8/layout/cycle1"/>
    <dgm:cxn modelId="{558263EB-F333-45FA-A6DF-E9EB754C8591}" type="presParOf" srcId="{5F810BB8-EB97-4B4A-BCE1-B202B2269436}" destId="{41753FB0-B142-4960-A53C-038001CAACCE}" srcOrd="7" destOrd="0" presId="urn:microsoft.com/office/officeart/2005/8/layout/cycle1"/>
    <dgm:cxn modelId="{D79659D7-E93B-4C5C-A8AB-5ECE9B99AD36}" type="presParOf" srcId="{5F810BB8-EB97-4B4A-BCE1-B202B2269436}" destId="{59EAA9FD-952C-443A-B024-98ABC905C93E}" srcOrd="8" destOrd="0" presId="urn:microsoft.com/office/officeart/2005/8/layout/cycle1"/>
    <dgm:cxn modelId="{ED3F2944-68E2-48D8-AF7D-58474D5746BF}" type="presParOf" srcId="{5F810BB8-EB97-4B4A-BCE1-B202B2269436}" destId="{07FD2263-86CC-4EDD-B969-1009FFA34109}" srcOrd="9" destOrd="0" presId="urn:microsoft.com/office/officeart/2005/8/layout/cycle1"/>
    <dgm:cxn modelId="{165AD782-C880-4681-ADA0-2BF882245E7E}" type="presParOf" srcId="{5F810BB8-EB97-4B4A-BCE1-B202B2269436}" destId="{80EAD5D8-7039-4343-B007-F0EDE5C7CF92}" srcOrd="10" destOrd="0" presId="urn:microsoft.com/office/officeart/2005/8/layout/cycle1"/>
    <dgm:cxn modelId="{40B78FEC-041D-491D-9B5A-7A24A63A835F}" type="presParOf" srcId="{5F810BB8-EB97-4B4A-BCE1-B202B2269436}" destId="{762B96D9-7F26-4738-9C31-EE67A9BCB316}" srcOrd="11" destOrd="0" presId="urn:microsoft.com/office/officeart/2005/8/layout/cycle1"/>
    <dgm:cxn modelId="{E8A3563A-F264-4EDC-8A34-2E8518EC3F0F}" type="presParOf" srcId="{5F810BB8-EB97-4B4A-BCE1-B202B2269436}" destId="{01CDE084-C0CE-4907-8369-A336998AC75E}" srcOrd="12" destOrd="0" presId="urn:microsoft.com/office/officeart/2005/8/layout/cycle1"/>
    <dgm:cxn modelId="{F7FBE769-614F-4E2F-817B-07A66A1FC22E}" type="presParOf" srcId="{5F810BB8-EB97-4B4A-BCE1-B202B2269436}" destId="{157A2B7C-D8B9-4480-8C13-8D77EA4C2176}" srcOrd="13" destOrd="0" presId="urn:microsoft.com/office/officeart/2005/8/layout/cycle1"/>
    <dgm:cxn modelId="{21F0C1AC-AE8B-4939-A1CF-EFD5320B3938}" type="presParOf" srcId="{5F810BB8-EB97-4B4A-BCE1-B202B2269436}" destId="{2532079A-538B-42F1-9D1C-6A68DC991C7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57531-9BD9-4193-A097-D4AE7D0451F9}">
      <dsp:nvSpPr>
        <dsp:cNvPr id="0" name=""/>
        <dsp:cNvSpPr/>
      </dsp:nvSpPr>
      <dsp:spPr>
        <a:xfrm>
          <a:off x="3226006" y="30697"/>
          <a:ext cx="1050386" cy="10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latin typeface="Bebas Neue" panose="020B0606020202050201" pitchFamily="34" charset="0"/>
            </a:rPr>
            <a:t>伪原创</a:t>
          </a:r>
          <a:endParaRPr lang="en-US" sz="2000" b="1" kern="1200" dirty="0">
            <a:latin typeface="Bebas Neue" panose="020B0606020202050201" pitchFamily="34" charset="0"/>
          </a:endParaRPr>
        </a:p>
      </dsp:txBody>
      <dsp:txXfrm>
        <a:off x="3226006" y="30697"/>
        <a:ext cx="1050386" cy="1050386"/>
      </dsp:txXfrm>
    </dsp:sp>
    <dsp:sp modelId="{D0922427-6A3A-4B74-9F9C-C50681ACA3D8}">
      <dsp:nvSpPr>
        <dsp:cNvPr id="0" name=""/>
        <dsp:cNvSpPr/>
      </dsp:nvSpPr>
      <dsp:spPr>
        <a:xfrm>
          <a:off x="751904" y="-76"/>
          <a:ext cx="3942247" cy="3942247"/>
        </a:xfrm>
        <a:prstGeom prst="circularArrow">
          <a:avLst>
            <a:gd name="adj1" fmla="val 5196"/>
            <a:gd name="adj2" fmla="val 335585"/>
            <a:gd name="adj3" fmla="val 21294579"/>
            <a:gd name="adj4" fmla="val 19765067"/>
            <a:gd name="adj5" fmla="val 6062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14EDC-5D64-46CF-9D73-C951CF8B4297}">
      <dsp:nvSpPr>
        <dsp:cNvPr id="0" name=""/>
        <dsp:cNvSpPr/>
      </dsp:nvSpPr>
      <dsp:spPr>
        <a:xfrm>
          <a:off x="3861450" y="1986395"/>
          <a:ext cx="1050386" cy="10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Bebas Neue" panose="020B0606020202050201" pitchFamily="34" charset="0"/>
            </a:rPr>
            <a:t>相关度</a:t>
          </a:r>
          <a:endParaRPr lang="en-US" sz="2000" b="1" kern="1200" dirty="0">
            <a:latin typeface="Bebas Neue" panose="020B0606020202050201" pitchFamily="34" charset="0"/>
          </a:endParaRPr>
        </a:p>
      </dsp:txBody>
      <dsp:txXfrm>
        <a:off x="3861450" y="1986395"/>
        <a:ext cx="1050386" cy="1050386"/>
      </dsp:txXfrm>
    </dsp:sp>
    <dsp:sp modelId="{68BC8710-3DA4-42A7-A555-0F1E265CC8BC}">
      <dsp:nvSpPr>
        <dsp:cNvPr id="0" name=""/>
        <dsp:cNvSpPr/>
      </dsp:nvSpPr>
      <dsp:spPr>
        <a:xfrm>
          <a:off x="792864" y="-76"/>
          <a:ext cx="3942247" cy="3942247"/>
        </a:xfrm>
        <a:prstGeom prst="circularArrow">
          <a:avLst>
            <a:gd name="adj1" fmla="val 5196"/>
            <a:gd name="adj2" fmla="val 335585"/>
            <a:gd name="adj3" fmla="val 3551807"/>
            <a:gd name="adj4" fmla="val 2252160"/>
            <a:gd name="adj5" fmla="val 6062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3FB0-B142-4960-A53C-038001CAACCE}">
      <dsp:nvSpPr>
        <dsp:cNvPr id="0" name=""/>
        <dsp:cNvSpPr/>
      </dsp:nvSpPr>
      <dsp:spPr>
        <a:xfrm>
          <a:off x="1977962" y="3195083"/>
          <a:ext cx="1490131" cy="10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Bebas Neue" panose="020B0606020202050201" pitchFamily="34" charset="0"/>
            </a:rPr>
            <a:t>新闻标题</a:t>
          </a:r>
          <a:endParaRPr lang="en-US" sz="2000" b="1" kern="1200" dirty="0">
            <a:latin typeface="Bebas Neue" panose="020B0606020202050201" pitchFamily="34" charset="0"/>
          </a:endParaRPr>
        </a:p>
      </dsp:txBody>
      <dsp:txXfrm>
        <a:off x="1977962" y="3195083"/>
        <a:ext cx="1490131" cy="1050386"/>
      </dsp:txXfrm>
    </dsp:sp>
    <dsp:sp modelId="{59EAA9FD-952C-443A-B024-98ABC905C93E}">
      <dsp:nvSpPr>
        <dsp:cNvPr id="0" name=""/>
        <dsp:cNvSpPr/>
      </dsp:nvSpPr>
      <dsp:spPr>
        <a:xfrm>
          <a:off x="751904" y="-76"/>
          <a:ext cx="3942247" cy="3942247"/>
        </a:xfrm>
        <a:prstGeom prst="circularArrow">
          <a:avLst>
            <a:gd name="adj1" fmla="val 5196"/>
            <a:gd name="adj2" fmla="val 335585"/>
            <a:gd name="adj3" fmla="val 8212255"/>
            <a:gd name="adj4" fmla="val 6912608"/>
            <a:gd name="adj5" fmla="val 6062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AD5D8-7039-4343-B007-F0EDE5C7CF92}">
      <dsp:nvSpPr>
        <dsp:cNvPr id="0" name=""/>
        <dsp:cNvSpPr/>
      </dsp:nvSpPr>
      <dsp:spPr>
        <a:xfrm>
          <a:off x="534219" y="1986395"/>
          <a:ext cx="1050386" cy="10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自动化</a:t>
          </a:r>
          <a:endParaRPr lang="en-US" sz="2000" b="1" kern="1200" dirty="0"/>
        </a:p>
      </dsp:txBody>
      <dsp:txXfrm>
        <a:off x="534219" y="1986395"/>
        <a:ext cx="1050386" cy="1050386"/>
      </dsp:txXfrm>
    </dsp:sp>
    <dsp:sp modelId="{762B96D9-7F26-4738-9C31-EE67A9BCB316}">
      <dsp:nvSpPr>
        <dsp:cNvPr id="0" name=""/>
        <dsp:cNvSpPr/>
      </dsp:nvSpPr>
      <dsp:spPr>
        <a:xfrm>
          <a:off x="751972" y="14844"/>
          <a:ext cx="3942247" cy="3942247"/>
        </a:xfrm>
        <a:prstGeom prst="circularArrow">
          <a:avLst>
            <a:gd name="adj1" fmla="val 5196"/>
            <a:gd name="adj2" fmla="val 335585"/>
            <a:gd name="adj3" fmla="val 12222325"/>
            <a:gd name="adj4" fmla="val 10799159"/>
            <a:gd name="adj5" fmla="val 6062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A2B7C-D8B9-4480-8C13-8D77EA4C2176}">
      <dsp:nvSpPr>
        <dsp:cNvPr id="0" name=""/>
        <dsp:cNvSpPr/>
      </dsp:nvSpPr>
      <dsp:spPr>
        <a:xfrm>
          <a:off x="1002486" y="79578"/>
          <a:ext cx="1280001" cy="10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系统程序</a:t>
          </a:r>
          <a:endParaRPr lang="en-US" sz="2000" b="1" kern="1200" dirty="0"/>
        </a:p>
      </dsp:txBody>
      <dsp:txXfrm>
        <a:off x="1002486" y="79578"/>
        <a:ext cx="1280001" cy="1050386"/>
      </dsp:txXfrm>
    </dsp:sp>
    <dsp:sp modelId="{2532079A-538B-42F1-9D1C-6A68DC991C7F}">
      <dsp:nvSpPr>
        <dsp:cNvPr id="0" name=""/>
        <dsp:cNvSpPr/>
      </dsp:nvSpPr>
      <dsp:spPr>
        <a:xfrm>
          <a:off x="765390" y="3913"/>
          <a:ext cx="3942247" cy="3942247"/>
        </a:xfrm>
        <a:prstGeom prst="circularArrow">
          <a:avLst>
            <a:gd name="adj1" fmla="val 5196"/>
            <a:gd name="adj2" fmla="val 335585"/>
            <a:gd name="adj3" fmla="val 16839430"/>
            <a:gd name="adj4" fmla="val 15297372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pPr/>
              <a:t>2018/7/14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4917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9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94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6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3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675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1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12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46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3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019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811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pPr/>
              <a:t>2018/7/14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pPr/>
              <a:t>21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5655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8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35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03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0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33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mtClean="0"/>
              <a:t>SEO</a:t>
            </a:r>
            <a:r>
              <a:rPr lang="zh-CN" altLang="en-US" smtClean="0"/>
              <a:t>姜东：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0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4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/>
              <a:t>14/07/2018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805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92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404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40743" y="109604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28975" y="533696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筑巢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CMS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新闻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发布系统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2.0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中黑简" pitchFamily="1" charset="-122"/>
              <a:ea typeface="华文细黑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7247" y="65686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7" descr="筑巢标志源文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" y="369327"/>
            <a:ext cx="1796269" cy="8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421263" y="656865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828975" y="628062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u="sng" dirty="0">
                <a:solidFill>
                  <a:schemeClr val="bg1"/>
                </a:solidFill>
                <a:latin typeface="汉仪中黑简" pitchFamily="1" charset="-122"/>
                <a:ea typeface="华文细黑" pitchFamily="2" charset="-122"/>
              </a:rPr>
              <a:t>姜东</a:t>
            </a:r>
          </a:p>
        </p:txBody>
      </p:sp>
    </p:spTree>
    <p:extLst>
      <p:ext uri="{BB962C8B-B14F-4D97-AF65-F5344CB8AC3E}">
        <p14:creationId xmlns:p14="http://schemas.microsoft.com/office/powerpoint/2010/main" val="16446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1244799" y="4678684"/>
            <a:ext cx="9073008" cy="11743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不同类别新闻可以选择单独选择、是否启用并发送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可调整序号，序号大的优先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发布；序号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相同的，随机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发布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查看素材数量以及已经发送条数、当前可发信息一目了然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68" y="1556162"/>
            <a:ext cx="11808968" cy="27344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63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0" y="1449181"/>
            <a:ext cx="9228571" cy="49523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圆角矩形 9"/>
          <p:cNvSpPr/>
          <p:nvPr/>
        </p:nvSpPr>
        <p:spPr bwMode="auto">
          <a:xfrm>
            <a:off x="6525703" y="3688333"/>
            <a:ext cx="4536504" cy="2304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新闻词：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可以设置主词或自定义新闻关键词，默认写网站三个主词即可（作用于新闻内容中出现）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相关词：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根据“搜索”相关度高的相关词，尽量选择符合网站主词、产品词相关度的（用于提高站点新闻之间的关联性）  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仅需设置一次，后期不用再次修改</a:t>
            </a:r>
            <a:endParaRPr lang="en-US" altLang="zh-CN" sz="1400" b="1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67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6" y="1171428"/>
            <a:ext cx="12208443" cy="53404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1" name="圆角矩形 10"/>
          <p:cNvSpPr/>
          <p:nvPr/>
        </p:nvSpPr>
        <p:spPr bwMode="auto">
          <a:xfrm>
            <a:off x="7581503" y="4192389"/>
            <a:ext cx="4536504" cy="28083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素材库是整个新闻发布系统最重要的部分，系统通过对素材的一系列优化，生成大量高质量的原创新闻以及后续的商机发布，完美解决了业内原创信息耗费大量人力时间精力的难题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提升效率</a:t>
            </a:r>
            <a:r>
              <a:rPr lang="en-US" altLang="zh-CN" sz="1400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倍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！一次创建，永久受益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！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网站健康状况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怎么样，质量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高不高，优化和推广效果怎么样，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素材内容起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到至关重要的作用！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单纯依靠“复制黏贴”而来的素材，是饮鸩止渴直接扼杀了网站的未来！所以需要特别关注，一定要按照要求添加，不要偷工减料或投机取巧！</a:t>
            </a: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5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5" y="1600101"/>
            <a:ext cx="8885714" cy="4828571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 bwMode="auto">
          <a:xfrm>
            <a:off x="7293471" y="4014386"/>
            <a:ext cx="4896544" cy="2304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新建素材库：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选择一个大组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别后，可以新建小组的素材</a:t>
            </a:r>
            <a:endParaRPr lang="en-US" altLang="zh-CN" sz="1400" b="1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b="1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en-US" altLang="zh-CN" sz="1400" b="1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个大组：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名称为默认，数量默认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个，且该大组数量不可再添加，分为公司新闻、行业资讯、产品信息、相关知识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可以在“新闻动态”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“新闻类别列表”中修改名称）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素材小组：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建议以产品或主词为名称，里面的内容需要根据小组名称来写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88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91" y="1292492"/>
            <a:ext cx="7314286" cy="59238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0" name="圆角矩形 9"/>
          <p:cNvSpPr/>
          <p:nvPr/>
        </p:nvSpPr>
        <p:spPr bwMode="auto">
          <a:xfrm>
            <a:off x="7293471" y="2392189"/>
            <a:ext cx="4660900" cy="4680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3E5F1"/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名词</a:t>
            </a: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解释</a:t>
            </a:r>
            <a:endParaRPr lang="en-US" altLang="zh-CN" sz="1400" b="1" dirty="0" smtClean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素材小组</a:t>
            </a: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系统会根据每个素材组生成文章，素材组的多少决定了生成网站内容的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多少（最多添加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20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个），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所以准备的素材组越多越好，前提是每个素材组都有足够的原创内容，而每个素材组可以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有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3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0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段素材内容，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不同的素材组生成的内容不会有关联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；</a:t>
            </a: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素材标题：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是针对这段素材内容的主题概况，相当于学校中语文里的中心思想，每个素材内容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有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个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素材标题，相互意思要相近，即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同一个意思换个说法的同义句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素材内容：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每段素材内容围绕一个主题，字数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200-300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字，字数太少或太多都不好，新闻发布每段内容确保其原创性（百度搜索一段内容如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20-30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个中文字符，在百度上搜不到一模一样的即可认为原创）；从其他地方复制引用过来的，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需要同样的意思换个说法，即在原有基础上改写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459355" y="1281036"/>
            <a:ext cx="771483" cy="771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8"/>
          <p:cNvSpPr txBox="1"/>
          <p:nvPr/>
        </p:nvSpPr>
        <p:spPr>
          <a:xfrm>
            <a:off x="2515018" y="1425878"/>
            <a:ext cx="51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内容来源与标题、内容写法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46" y="1384077"/>
            <a:ext cx="642902" cy="642902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244799" y="2536205"/>
            <a:ext cx="10585437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 填写的原则：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先定标题再定内容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：根据我们提示的或行业产品中通用的关键词、特征属性等确定标题，如价格、设备优势、售后服务、产品对比等；确定好标题后，在从百度上搜索相关内容，对内容进行修改二次编辑，确保内容的原创性；</a:t>
            </a: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先定内容后定标题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：如果手上有一定的素材，对这些素材进行类别分组，然后概况其主题；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 怎么查找内容：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根据主词或产品词在百度或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360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搜索；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到搜索结果的后面如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页后寻找同行网站；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找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3-5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个同行网站的新闻中心，选择和搜索词相关的文章用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txt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保存复制到本地；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对保存下来的正文通篇修改，或者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2-3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篇组合修改，对其标题做同义句替换；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如果自己本身有产品或新闻信息，可以修改后传上去，自定义标题；传上去的时候注意也修改内容的原创度；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创建完素材后进行其他参数设置，可以设置一天一篇，新闻发布时间随机选择，不要固定同一个时间段，根据新闻生成的数量来定；</a:t>
            </a:r>
          </a:p>
        </p:txBody>
      </p:sp>
    </p:spTree>
    <p:extLst>
      <p:ext uri="{BB962C8B-B14F-4D97-AF65-F5344CB8AC3E}">
        <p14:creationId xmlns:p14="http://schemas.microsoft.com/office/powerpoint/2010/main" val="208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459355" y="1281036"/>
            <a:ext cx="771483" cy="771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8"/>
          <p:cNvSpPr txBox="1"/>
          <p:nvPr/>
        </p:nvSpPr>
        <p:spPr>
          <a:xfrm>
            <a:off x="2515018" y="1425878"/>
            <a:ext cx="51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内容来源与标题、内容写法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46" y="1384077"/>
            <a:ext cx="642902" cy="642902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244799" y="2452748"/>
            <a:ext cx="10585437" cy="407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+mn-ea"/>
              </a:rPr>
              <a:t>Ps</a:t>
            </a: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在实际使用中，有的客户会觉得原创素材比较难写，容易产生词穷的感觉，或者不知道要写什么，或者是不知要如何下手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，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素材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的分类：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公司类：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公司简介、创业历程、大事记、主营行业、品牌故事、厂区介绍、设备介绍、资质证书、公司新闻等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行业类：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行业前景、行业新闻、行业展会、行业发展历程、行业热点、市场行情、国内外形势、产品未来发展趋势等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产品类：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研发背景、行业地位、产品叙述、优势特点、技术指标、型号规格、服务项目、原材料、生成过程、应用领域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知识类：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产品知识如物流、仓储、运输、安装、维修、保养等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反馈类：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客户案例、客户评价、使用心得分享等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相关类：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和产品相关的所有内容均可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地区类：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全国各个省市县区均可以，如各个产品的发源地，或哪个产品在哪个地方的发展形势、市场行情等；</a:t>
            </a:r>
          </a:p>
        </p:txBody>
      </p:sp>
    </p:spTree>
    <p:extLst>
      <p:ext uri="{BB962C8B-B14F-4D97-AF65-F5344CB8AC3E}">
        <p14:creationId xmlns:p14="http://schemas.microsoft.com/office/powerpoint/2010/main" val="2466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459355" y="1281036"/>
            <a:ext cx="771483" cy="771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8"/>
          <p:cNvSpPr txBox="1"/>
          <p:nvPr/>
        </p:nvSpPr>
        <p:spPr>
          <a:xfrm>
            <a:off x="2515018" y="1425878"/>
            <a:ext cx="51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内容来源与标题、内容写法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46" y="1384077"/>
            <a:ext cx="642902" cy="642902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auto">
          <a:xfrm>
            <a:off x="1459355" y="2313312"/>
            <a:ext cx="10430725" cy="42553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3E5F1"/>
            </a:solidFill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详细内容修改方案：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pPr eaLnBrk="1" hangingPunct="1">
              <a:defRPr/>
            </a:pP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、产品较少的可以一个产品一个素材组，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素材内容是产品的某个属性或和产品相关的都可以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如素材组  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：环形加料机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环形加料机的价格、环形加料机作用、环形加料机组成、环形加料机的维护、环形加料机维修、环形加料机使用方法、加料机前景堪忧、加料机十大品牌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……</a:t>
            </a: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、产品较多的可以一类产品为一个素材组，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每段素材内容是某个产品或某个产品的特性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如：素材组  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B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：加料机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环形加料机、环形加料机作用、环形加料机组成、环形加料机、加料机的使用、玻璃加料机、自动加料机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……</a:t>
            </a: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en-US" altLang="zh-CN" sz="1400" b="1" dirty="0" smtClean="0">
                <a:solidFill>
                  <a:schemeClr val="tx1"/>
                </a:solidFill>
                <a:latin typeface="+mn-ea"/>
              </a:rPr>
              <a:t>PS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每个素材组中不一定必须是设定的产品，可以是产品介绍，可以是品牌介绍，也可以是行业新闻，只要和这个产品相关的都行，但要是同产品；同一个素材组的内容尽量相关，不要偏差太多；每个属性不一定只建一段素材内容，可以是多个，只要内容不一样就行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11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459355" y="1281036"/>
            <a:ext cx="771483" cy="771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8"/>
          <p:cNvSpPr txBox="1"/>
          <p:nvPr/>
        </p:nvSpPr>
        <p:spPr>
          <a:xfrm>
            <a:off x="2515018" y="1425878"/>
            <a:ext cx="51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内容来源与标题、内容写法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46" y="1384077"/>
            <a:ext cx="642902" cy="64290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172791" y="2333446"/>
            <a:ext cx="9470678" cy="4104456"/>
          </a:xfrm>
          <a:prstGeom prst="roundRect">
            <a:avLst/>
          </a:prstGeom>
          <a:solidFill>
            <a:srgbClr val="B3E5F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原：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具有优良的综合物理和机械性能，极好的低温抗冲击性能。尺寸稳定性。电性能、耐磨性、抗化学药品性、染色性、成品加工和机械加工较好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树脂耐水、无机盐、碱和酸类，不溶于大部分醇类和烃类溶剂，而容易溶于醛、酮、酯和某些氯代烃中。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树脂热变形温度低可燃，耐候性较差。</a:t>
            </a: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改：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树脂有着极具竞争力的特性，如其具有优良的综合物理、机械性能和极好的低温抗冲击性能，虽然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树脂热变形温度低、耐候性较差，但其稳定性、耐磨性、染色性、抗化学药品性非常好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；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树脂耐水、耐无机盐、耐酸碱类，溶于醛、酮、酯和某些氯代烃中，对于大部分醇类和烃类溶剂可溶性很差；</a:t>
            </a: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原：</a:t>
            </a: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塑料</a:t>
            </a:r>
            <a:r>
              <a:rPr lang="en-US" altLang="zh-CN" sz="1400" dirty="0">
                <a:solidFill>
                  <a:srgbClr val="C00000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树酯是目前产量最大，应用最广泛的聚合物，它将</a:t>
            </a:r>
            <a:r>
              <a:rPr lang="en-US" altLang="zh-CN" sz="1400" dirty="0">
                <a:solidFill>
                  <a:srgbClr val="C00000"/>
                </a:solidFill>
                <a:latin typeface="+mn-ea"/>
              </a:rPr>
              <a:t>PB</a:t>
            </a: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，</a:t>
            </a:r>
            <a:r>
              <a:rPr lang="en-US" altLang="zh-CN" sz="1400" dirty="0">
                <a:solidFill>
                  <a:srgbClr val="C00000"/>
                </a:solidFill>
                <a:latin typeface="+mn-ea"/>
              </a:rPr>
              <a:t>PAN</a:t>
            </a: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，</a:t>
            </a:r>
            <a:r>
              <a:rPr lang="en-US" altLang="zh-CN" sz="1400" dirty="0">
                <a:solidFill>
                  <a:srgbClr val="C00000"/>
                </a:solidFill>
                <a:latin typeface="+mn-ea"/>
              </a:rPr>
              <a:t>PS</a:t>
            </a: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的各种性能有机地统一起来，兼具韧，硬，刚相均衡的优良力学性能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是丙烯腈、丁二烯和苯乙烯的三元共聚物，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代表丙烯腈，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B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代表丁二烯，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代表苯乙烯。经过实际使用发现：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塑料管材，不耐硫酸腐蚀，遇硫酸就粉碎性破裂。</a:t>
            </a:r>
          </a:p>
          <a:p>
            <a:pPr eaLnBrk="1" hangingPunct="1">
              <a:defRPr/>
            </a:pPr>
            <a:endParaRPr lang="zh-CN" altLang="en-US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改：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作为行业应用最广泛的聚合物之一，塑料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树脂是丙烯腈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(A)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、丁二烯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(B)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和苯乙烯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(S)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的三元共聚物，其产量是最大的，它能够将将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PB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、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PAN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、</a:t>
            </a:r>
            <a:r>
              <a:rPr lang="en-US" altLang="zh-CN" sz="1400" dirty="0">
                <a:solidFill>
                  <a:srgbClr val="7030A0"/>
                </a:solidFill>
                <a:latin typeface="+mn-ea"/>
              </a:rPr>
              <a:t>PS</a:t>
            </a:r>
            <a:r>
              <a:rPr lang="zh-CN" altLang="en-US" sz="1400" dirty="0">
                <a:solidFill>
                  <a:srgbClr val="7030A0"/>
                </a:solidFill>
                <a:latin typeface="+mn-ea"/>
              </a:rPr>
              <a:t>的各种性能有机地统一起来，弥补各自的不足，兼具韧、硬、刚相均衡的优良力学性能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；且 经实践证明，不耐硫酸腐蚀，遇硫酸就粉碎性破裂是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ABS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塑料管材的特性之一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79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44799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3894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46851" y="3040261"/>
            <a:ext cx="7147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一些问题与</a:t>
            </a:r>
            <a:r>
              <a:rPr lang="zh-CN" alt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建议</a:t>
            </a:r>
            <a:endParaRPr lang="zh-CN" altLang="en-US" sz="60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pic>
        <p:nvPicPr>
          <p:cNvPr id="14" name="Picture 7" descr="筑巢标志源文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" y="369327"/>
            <a:ext cx="1796269" cy="8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6279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1985777"/>
            <a:ext cx="5681516" cy="2278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2"/>
          <p:cNvSpPr>
            <a:spLocks noChangeArrowheads="1"/>
          </p:cNvSpPr>
          <p:nvPr/>
        </p:nvSpPr>
        <p:spPr bwMode="auto">
          <a:xfrm>
            <a:off x="2975028" y="3381845"/>
            <a:ext cx="2330766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3"/>
          <p:cNvSpPr>
            <a:spLocks noChangeArrowheads="1"/>
          </p:cNvSpPr>
          <p:nvPr/>
        </p:nvSpPr>
        <p:spPr bwMode="auto">
          <a:xfrm>
            <a:off x="3011897" y="2118220"/>
            <a:ext cx="2257028" cy="1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79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79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74"/>
          <p:cNvSpPr>
            <a:spLocks noChangeShapeType="1"/>
          </p:cNvSpPr>
          <p:nvPr/>
        </p:nvSpPr>
        <p:spPr bwMode="auto">
          <a:xfrm>
            <a:off x="6573391" y="1240062"/>
            <a:ext cx="0" cy="4599882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7149455" y="1816125"/>
            <a:ext cx="32303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 smtClean="0">
                <a:solidFill>
                  <a:srgbClr val="435F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系统版本与介绍</a:t>
            </a:r>
            <a:endParaRPr lang="en-US" altLang="zh-CN" sz="2800" b="1" dirty="0" smtClean="0">
              <a:solidFill>
                <a:srgbClr val="435F8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 dirty="0" smtClean="0">
                <a:solidFill>
                  <a:srgbClr val="435F8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System Version And Introduction</a:t>
            </a:r>
            <a:endParaRPr lang="zh-CN" altLang="en-US" sz="1600" b="1" dirty="0">
              <a:solidFill>
                <a:srgbClr val="435F8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7149455" y="2968253"/>
            <a:ext cx="356065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 smtClean="0">
                <a:solidFill>
                  <a:srgbClr val="4BC1DD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使用方法与功能操作</a:t>
            </a:r>
            <a:endParaRPr lang="en-US" altLang="zh-CN" sz="2800" b="1" dirty="0" smtClean="0">
              <a:solidFill>
                <a:srgbClr val="4BC1DD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4BC1D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Use </a:t>
            </a:r>
            <a:r>
              <a:rPr lang="en-US" altLang="zh-CN" sz="1600" b="1" dirty="0" smtClean="0">
                <a:solidFill>
                  <a:srgbClr val="4BC1D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Method And Function </a:t>
            </a:r>
            <a:r>
              <a:rPr lang="en-US" altLang="zh-CN" sz="1600" b="1" dirty="0">
                <a:solidFill>
                  <a:srgbClr val="4BC1D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</a:t>
            </a:r>
            <a:r>
              <a:rPr lang="en-US" altLang="zh-CN" sz="1600" b="1" dirty="0" smtClean="0">
                <a:solidFill>
                  <a:srgbClr val="4BC1D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peration</a:t>
            </a:r>
            <a:endParaRPr lang="zh-CN" altLang="en-US" sz="1600" b="1" dirty="0">
              <a:solidFill>
                <a:srgbClr val="4BC1D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69"/>
          <p:cNvSpPr>
            <a:spLocks noChangeArrowheads="1"/>
          </p:cNvSpPr>
          <p:nvPr/>
        </p:nvSpPr>
        <p:spPr bwMode="auto">
          <a:xfrm>
            <a:off x="7174582" y="4113353"/>
            <a:ext cx="33538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一些问题与建议</a:t>
            </a:r>
            <a:endParaRPr lang="en-US" altLang="zh-CN" sz="2800" b="1" dirty="0" smtClean="0">
              <a:solidFill>
                <a:srgbClr val="002060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  <a:p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Some </a:t>
            </a:r>
            <a:r>
              <a:rPr lang="en-US" altLang="zh-CN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Questions And 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S</a:t>
            </a:r>
            <a:r>
              <a:rPr lang="en-US" altLang="zh-CN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uggestions</a:t>
            </a:r>
            <a:endParaRPr lang="en-US" altLang="zh-CN" sz="1600" b="1" dirty="0">
              <a:solidFill>
                <a:srgbClr val="002060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  <p:bldP spid="20" grpId="0"/>
      <p:bldP spid="21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3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46" y="1384077"/>
            <a:ext cx="642902" cy="642902"/>
          </a:xfrm>
          <a:prstGeom prst="rect">
            <a:avLst/>
          </a:prstGeom>
        </p:spPr>
      </p:pic>
      <p:sp>
        <p:nvSpPr>
          <p:cNvPr id="25" name="Oval 29"/>
          <p:cNvSpPr/>
          <p:nvPr/>
        </p:nvSpPr>
        <p:spPr>
          <a:xfrm>
            <a:off x="1716516" y="1449421"/>
            <a:ext cx="771483" cy="771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6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97" y="1588668"/>
            <a:ext cx="642902" cy="642902"/>
          </a:xfrm>
          <a:prstGeom prst="rect">
            <a:avLst/>
          </a:prstGeom>
        </p:spPr>
      </p:pic>
      <p:sp>
        <p:nvSpPr>
          <p:cNvPr id="27" name="TextBox 18"/>
          <p:cNvSpPr txBox="1"/>
          <p:nvPr/>
        </p:nvSpPr>
        <p:spPr>
          <a:xfrm>
            <a:off x="1316807" y="2593692"/>
            <a:ext cx="10676881" cy="4185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自动授权：</a:t>
            </a:r>
            <a:r>
              <a:rPr lang="zh-CN" altLang="en-US" sz="1400" dirty="0" smtClean="0"/>
              <a:t>老版本不会自动授权，每次修改站点后台密码需要进行重新授权，此版本</a:t>
            </a:r>
            <a:r>
              <a:rPr lang="zh-CN" altLang="en-US" sz="1400" dirty="0" smtClean="0">
                <a:solidFill>
                  <a:srgbClr val="FF0000"/>
                </a:solidFill>
              </a:rPr>
              <a:t>无需再次授权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b="1" dirty="0"/>
              <a:t>发布数量：</a:t>
            </a:r>
            <a:r>
              <a:rPr lang="zh-CN" altLang="en-US" sz="1400" dirty="0"/>
              <a:t>发布根据小组的素材，如素材多发布的也越多</a:t>
            </a:r>
            <a:r>
              <a:rPr lang="zh-CN" altLang="en-US" sz="1400" dirty="0" smtClean="0"/>
              <a:t>，已经</a:t>
            </a:r>
            <a:r>
              <a:rPr lang="zh-CN" altLang="en-US" sz="1400" dirty="0"/>
              <a:t>使用的素材内容不会再次</a:t>
            </a:r>
            <a:r>
              <a:rPr lang="zh-CN" altLang="en-US" sz="1400" dirty="0" smtClean="0"/>
              <a:t>使用</a:t>
            </a:r>
            <a:r>
              <a:rPr lang="zh-CN" altLang="en-US" sz="1400" dirty="0"/>
              <a:t>、</a:t>
            </a:r>
            <a:r>
              <a:rPr lang="zh-CN" altLang="en-US" sz="1400" dirty="0" smtClean="0"/>
              <a:t>默认生成数量规则为</a:t>
            </a:r>
            <a:r>
              <a:rPr lang="en-US" altLang="zh-CN" sz="1400" dirty="0">
                <a:solidFill>
                  <a:srgbClr val="FF0000"/>
                </a:solidFill>
              </a:rPr>
              <a:t>&amp;</a:t>
            </a:r>
            <a:r>
              <a:rPr lang="zh-CN" altLang="en-US" sz="1400" dirty="0"/>
              <a:t>*（</a:t>
            </a:r>
            <a:r>
              <a:rPr lang="en-US" altLang="zh-CN" sz="1400" dirty="0">
                <a:solidFill>
                  <a:srgbClr val="FF0000"/>
                </a:solidFill>
              </a:rPr>
              <a:t>&amp;</a:t>
            </a:r>
            <a:r>
              <a:rPr lang="en-US" altLang="zh-CN" sz="1400" dirty="0"/>
              <a:t>-1</a:t>
            </a:r>
            <a:r>
              <a:rPr lang="zh-CN" altLang="en-US" sz="1400" dirty="0"/>
              <a:t>）</a:t>
            </a:r>
            <a:r>
              <a:rPr lang="en-US" altLang="zh-CN" sz="1400" dirty="0"/>
              <a:t>/2</a:t>
            </a:r>
            <a:r>
              <a:rPr lang="en-US" altLang="zh-CN" sz="1400" dirty="0" smtClean="0">
                <a:solidFill>
                  <a:srgbClr val="FF0000"/>
                </a:solidFill>
              </a:rPr>
              <a:t>=&amp;</a:t>
            </a:r>
            <a:r>
              <a:rPr lang="zh-CN" altLang="en-US" sz="1400" dirty="0" smtClean="0">
                <a:solidFill>
                  <a:srgbClr val="FF0000"/>
                </a:solidFill>
              </a:rPr>
              <a:t>，</a:t>
            </a:r>
            <a:r>
              <a:rPr lang="zh-CN" altLang="en-US" sz="1400" dirty="0" smtClean="0">
                <a:solidFill>
                  <a:schemeClr val="tx1"/>
                </a:solidFill>
              </a:rPr>
              <a:t>如：</a:t>
            </a:r>
            <a:r>
              <a:rPr lang="en-US" altLang="zh-CN" sz="1400" dirty="0" smtClean="0">
                <a:solidFill>
                  <a:srgbClr val="FF0000"/>
                </a:solidFill>
              </a:rPr>
              <a:t>10</a:t>
            </a:r>
            <a:r>
              <a:rPr lang="zh-CN" altLang="en-US" sz="1400" dirty="0" smtClean="0">
                <a:solidFill>
                  <a:srgbClr val="FF0000"/>
                </a:solidFill>
              </a:rPr>
              <a:t>*（</a:t>
            </a:r>
            <a:r>
              <a:rPr lang="en-US" altLang="zh-CN" sz="1400" dirty="0" smtClean="0">
                <a:solidFill>
                  <a:srgbClr val="FF0000"/>
                </a:solidFill>
              </a:rPr>
              <a:t>10-1</a:t>
            </a:r>
            <a:r>
              <a:rPr lang="zh-CN" altLang="en-US" sz="1400" dirty="0" smtClean="0">
                <a:solidFill>
                  <a:srgbClr val="FF0000"/>
                </a:solidFill>
              </a:rPr>
              <a:t>）</a:t>
            </a:r>
            <a:r>
              <a:rPr lang="en-US" altLang="zh-CN" sz="1400" dirty="0" smtClean="0">
                <a:solidFill>
                  <a:srgbClr val="FF0000"/>
                </a:solidFill>
              </a:rPr>
              <a:t>/2=45</a:t>
            </a:r>
            <a:r>
              <a:rPr lang="zh-CN" altLang="en-US" sz="1400" dirty="0" smtClean="0">
                <a:solidFill>
                  <a:schemeClr val="tx1"/>
                </a:solidFill>
              </a:rPr>
              <a:t>条（即一个小组写</a:t>
            </a:r>
            <a:r>
              <a:rPr lang="en-US" altLang="zh-CN" sz="1400" dirty="0" smtClean="0">
                <a:solidFill>
                  <a:schemeClr val="tx1"/>
                </a:solidFill>
              </a:rPr>
              <a:t>10</a:t>
            </a:r>
            <a:r>
              <a:rPr lang="zh-CN" altLang="en-US" sz="1400" dirty="0" smtClean="0">
                <a:solidFill>
                  <a:schemeClr val="tx1"/>
                </a:solidFill>
              </a:rPr>
              <a:t>个素材内容即可发布</a:t>
            </a:r>
            <a:r>
              <a:rPr lang="en-US" altLang="zh-CN" sz="1400" dirty="0" smtClean="0">
                <a:solidFill>
                  <a:schemeClr val="tx1"/>
                </a:solidFill>
              </a:rPr>
              <a:t>45</a:t>
            </a:r>
            <a:r>
              <a:rPr lang="zh-CN" altLang="en-US" sz="1400" dirty="0" smtClean="0">
                <a:solidFill>
                  <a:schemeClr val="tx1"/>
                </a:solidFill>
              </a:rPr>
              <a:t>条、</a:t>
            </a:r>
            <a:r>
              <a:rPr lang="zh-CN" altLang="en-US" sz="1400" dirty="0" smtClean="0">
                <a:solidFill>
                  <a:srgbClr val="FF0000"/>
                </a:solidFill>
              </a:rPr>
              <a:t>不同素材小组之间互不关联</a:t>
            </a:r>
            <a:r>
              <a:rPr lang="zh-CN" altLang="en-US" sz="1400" dirty="0" smtClean="0">
                <a:solidFill>
                  <a:schemeClr val="tx1"/>
                </a:solidFill>
              </a:rPr>
              <a:t>）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b="1" dirty="0"/>
              <a:t>新闻目录</a:t>
            </a:r>
            <a:r>
              <a:rPr lang="zh-CN" altLang="en-US" sz="1400" b="1" dirty="0" smtClean="0"/>
              <a:t>：</a:t>
            </a:r>
            <a:r>
              <a:rPr lang="zh-CN" altLang="en-US" sz="1400" dirty="0" smtClean="0"/>
              <a:t>新闻</a:t>
            </a:r>
            <a:r>
              <a:rPr lang="zh-CN" altLang="en-US" sz="1400" dirty="0"/>
              <a:t>类别的名称可以修改、目录名称（链接）不可以修改（</a:t>
            </a:r>
            <a:r>
              <a:rPr lang="zh-CN" altLang="en-US" sz="1400" dirty="0" smtClean="0">
                <a:solidFill>
                  <a:srgbClr val="FF0000"/>
                </a:solidFill>
              </a:rPr>
              <a:t>防止已经收录的链接</a:t>
            </a:r>
            <a:r>
              <a:rPr lang="zh-CN" altLang="en-US" sz="1400" dirty="0">
                <a:solidFill>
                  <a:srgbClr val="FF0000"/>
                </a:solidFill>
              </a:rPr>
              <a:t>修改后变成死链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zh-CN" altLang="en-US" sz="1400" b="1" dirty="0"/>
              <a:t>发布条数建议：</a:t>
            </a:r>
            <a:r>
              <a:rPr lang="zh-CN" altLang="en-US" sz="1400" dirty="0"/>
              <a:t>新站</a:t>
            </a:r>
            <a:r>
              <a:rPr lang="zh-CN" altLang="en-US" sz="1400" dirty="0" smtClean="0"/>
              <a:t>一般</a:t>
            </a:r>
            <a:r>
              <a:rPr lang="zh-CN" altLang="en-US" sz="1400" dirty="0"/>
              <a:t>发送</a:t>
            </a:r>
            <a:r>
              <a:rPr lang="zh-CN" altLang="en-US" sz="1400" dirty="0" smtClean="0"/>
              <a:t>一天</a:t>
            </a:r>
            <a:r>
              <a:rPr lang="en-US" altLang="zh-CN" sz="1400" dirty="0"/>
              <a:t>1</a:t>
            </a:r>
            <a:r>
              <a:rPr lang="zh-CN" altLang="en-US" sz="1400" dirty="0" smtClean="0"/>
              <a:t>篇或一周</a:t>
            </a:r>
            <a:r>
              <a:rPr lang="en-US" altLang="zh-CN" sz="1400" dirty="0" smtClean="0"/>
              <a:t>3-4</a:t>
            </a:r>
            <a:r>
              <a:rPr lang="zh-CN" altLang="en-US" sz="1400" dirty="0" smtClean="0"/>
              <a:t>篇，</a:t>
            </a:r>
            <a:r>
              <a:rPr lang="zh-CN" altLang="en-US" sz="1400" dirty="0"/>
              <a:t>老站（超过</a:t>
            </a:r>
            <a:r>
              <a:rPr lang="en-US" altLang="zh-CN" sz="1400" dirty="0"/>
              <a:t>3</a:t>
            </a:r>
            <a:r>
              <a:rPr lang="zh-CN" altLang="en-US" sz="1400" dirty="0"/>
              <a:t>个月）</a:t>
            </a:r>
            <a:r>
              <a:rPr lang="zh-CN" altLang="en-US" sz="1400" dirty="0" smtClean="0"/>
              <a:t>一周</a:t>
            </a:r>
            <a:r>
              <a:rPr lang="en-US" altLang="zh-CN" sz="1400" dirty="0" smtClean="0"/>
              <a:t>3-4</a:t>
            </a:r>
            <a:r>
              <a:rPr lang="zh-CN" altLang="en-US" sz="1400" dirty="0" smtClean="0"/>
              <a:t>篇、</a:t>
            </a:r>
            <a:r>
              <a:rPr lang="zh-CN" altLang="en-US" sz="1400" dirty="0" smtClean="0">
                <a:solidFill>
                  <a:srgbClr val="FF0000"/>
                </a:solidFill>
              </a:rPr>
              <a:t>这边系统要求和</a:t>
            </a:r>
            <a:r>
              <a:rPr lang="zh-CN" altLang="en-US" sz="1400" dirty="0">
                <a:solidFill>
                  <a:srgbClr val="FF0000"/>
                </a:solidFill>
              </a:rPr>
              <a:t>手动写要求不一样</a:t>
            </a:r>
            <a:endParaRPr lang="en-US" altLang="zh-CN" sz="1400" dirty="0">
              <a:solidFill>
                <a:srgbClr val="FF0000"/>
              </a:solidFill>
            </a:endParaRPr>
          </a:p>
          <a:p>
            <a:endParaRPr lang="zh-CN" altLang="en-US" sz="1400" dirty="0">
              <a:solidFill>
                <a:srgbClr val="FF0000"/>
              </a:solidFill>
            </a:endParaRPr>
          </a:p>
          <a:p>
            <a:r>
              <a:rPr lang="zh-CN" altLang="en-US" sz="1400" b="1" dirty="0" smtClean="0"/>
              <a:t>审核功能：</a:t>
            </a:r>
            <a:r>
              <a:rPr lang="zh-CN" altLang="en-US" sz="1400" dirty="0" smtClean="0"/>
              <a:t>默认系统</a:t>
            </a:r>
            <a:r>
              <a:rPr lang="zh-CN" altLang="en-US" sz="1400" dirty="0" smtClean="0">
                <a:solidFill>
                  <a:srgbClr val="FF0000"/>
                </a:solidFill>
              </a:rPr>
              <a:t>自动审核素材</a:t>
            </a:r>
            <a:r>
              <a:rPr lang="zh-CN" altLang="en-US" sz="1400" dirty="0" smtClean="0"/>
              <a:t>，且为实时审核素材标题以及素材内容，审核完毕当天就可以设置并发送，提高效率</a:t>
            </a:r>
            <a:endParaRPr lang="en-US" altLang="zh-CN" sz="1400" dirty="0" smtClean="0"/>
          </a:p>
          <a:p>
            <a:endParaRPr lang="en-US" altLang="zh-CN" sz="1400" b="1" dirty="0"/>
          </a:p>
          <a:p>
            <a:r>
              <a:rPr lang="zh-CN" altLang="en-US" sz="1400" b="1" dirty="0"/>
              <a:t>发布顺序：</a:t>
            </a:r>
            <a:r>
              <a:rPr lang="zh-CN" altLang="en-US" sz="1400" dirty="0"/>
              <a:t>序号大的先发布，序号大的类目里所有素材发布结束之后，再发布下一个类目里的素材</a:t>
            </a:r>
            <a:endParaRPr lang="en-US" altLang="zh-CN" sz="1400" dirty="0" smtClean="0"/>
          </a:p>
          <a:p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chemeClr val="tx1"/>
                </a:solidFill>
              </a:rPr>
              <a:t>使用建议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：</a:t>
            </a:r>
            <a:r>
              <a:rPr lang="zh-CN" altLang="en-US" sz="1400" dirty="0" smtClean="0">
                <a:solidFill>
                  <a:schemeClr val="tx1"/>
                </a:solidFill>
              </a:rPr>
              <a:t>除新站上线的三篇新闻外，其他时间都可以使用该系统，但需要</a:t>
            </a:r>
            <a:r>
              <a:rPr lang="zh-CN" altLang="en-US" sz="1400" dirty="0" smtClean="0">
                <a:solidFill>
                  <a:srgbClr val="FF0000"/>
                </a:solidFill>
              </a:rPr>
              <a:t>注意每篇的素材内容原创度，质量太差，不如不用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b="1" dirty="0">
                <a:solidFill>
                  <a:schemeClr val="tx1"/>
                </a:solidFill>
              </a:rPr>
              <a:t>使用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建议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：</a:t>
            </a:r>
            <a:r>
              <a:rPr lang="zh-CN" altLang="en-US" sz="1400" dirty="0" smtClean="0">
                <a:solidFill>
                  <a:schemeClr val="tx1"/>
                </a:solidFill>
              </a:rPr>
              <a:t>不要频繁修改素材名称（关键词），素材内容在没有发布前可以修改，已经生成或发布的需要在“发布列表”进行修改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b="1" dirty="0">
                <a:solidFill>
                  <a:schemeClr val="tx1"/>
                </a:solidFill>
              </a:rPr>
              <a:t>使用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建议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3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：</a:t>
            </a:r>
            <a:r>
              <a:rPr lang="zh-CN" altLang="en-US" sz="1400" dirty="0" smtClean="0">
                <a:solidFill>
                  <a:schemeClr val="tx1"/>
                </a:solidFill>
              </a:rPr>
              <a:t>定期检查，</a:t>
            </a:r>
            <a:r>
              <a:rPr lang="zh-CN" altLang="en-US" sz="1400" dirty="0" smtClean="0">
                <a:solidFill>
                  <a:srgbClr val="FF0000"/>
                </a:solidFill>
              </a:rPr>
              <a:t>系统不是万能的</a:t>
            </a:r>
            <a:r>
              <a:rPr lang="zh-CN" altLang="en-US" sz="1400" dirty="0" smtClean="0">
                <a:solidFill>
                  <a:schemeClr val="tx1"/>
                </a:solidFill>
              </a:rPr>
              <a:t>，可能会出现文字或素材以及图片不合适的情况，建议每天定时检查，并做修改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53" name="TextBox 18"/>
          <p:cNvSpPr txBox="1"/>
          <p:nvPr/>
        </p:nvSpPr>
        <p:spPr>
          <a:xfrm>
            <a:off x="2894705" y="1642492"/>
            <a:ext cx="51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一些问题与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0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1345" y="-23019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215605" y="5416525"/>
            <a:ext cx="8324850" cy="83099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谢谢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黑简" pitchFamily="1" charset="-122"/>
                <a:ea typeface="华文细黑" pitchFamily="2" charset="-122"/>
              </a:rPr>
              <a:t>~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中黑简" pitchFamily="1" charset="-122"/>
              <a:ea typeface="华文细黑" pitchFamily="2" charset="-122"/>
            </a:endParaRPr>
          </a:p>
        </p:txBody>
      </p:sp>
      <p:pic>
        <p:nvPicPr>
          <p:cNvPr id="5" name="Picture 7" descr="筑巢标志源文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" y="369327"/>
            <a:ext cx="1796269" cy="8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7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04839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894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960702"/>
            <a:ext cx="5675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系统版本与介绍</a:t>
            </a:r>
            <a:endParaRPr lang="zh-CN" altLang="en-US" sz="6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pic>
        <p:nvPicPr>
          <p:cNvPr id="14" name="Picture 7" descr="筑巢标志源文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" y="369327"/>
            <a:ext cx="1796269" cy="8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793279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09" y="3703823"/>
            <a:ext cx="673726" cy="673726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4" name="直接连接符 74"/>
          <p:cNvSpPr>
            <a:spLocks noChangeShapeType="1"/>
          </p:cNvSpPr>
          <p:nvPr/>
        </p:nvSpPr>
        <p:spPr bwMode="auto">
          <a:xfrm>
            <a:off x="6717407" y="1716613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5064" y="2364994"/>
            <a:ext cx="5059022" cy="26776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en-US" altLang="zh-CN" sz="1400" b="1" dirty="0" smtClean="0">
              <a:solidFill>
                <a:schemeClr val="tx1"/>
              </a:solidFill>
              <a:latin typeface="+mn-ea"/>
              <a:sym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  <a:sym typeface="微软雅黑" pitchFamily="34" charset="-122"/>
              </a:rPr>
              <a:t>系统</a:t>
            </a:r>
            <a:r>
              <a:rPr lang="zh-CN" altLang="en-US" sz="1400" b="1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的作用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：代替一般的人工编辑新闻，市场上人工编辑新闻、伪原创文章工作效率低下，除非已经写得非常用心，否则往往发布的新闻收录率非常低，工作效率也越来越低，筑巢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CMS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新闻发布系统可以有效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sym typeface="微软雅黑" pitchFamily="34" charset="-122"/>
              </a:rPr>
              <a:t>提高工作效率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，一次编辑至少可以使用几个月以上，其中无需人工操作，自动设定发布时间，大大减少人工作操作的时间，从而提高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微软雅黑" pitchFamily="34" charset="-122"/>
              </a:rPr>
              <a:t>效率，起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到了</a:t>
            </a:r>
            <a:r>
              <a:rPr lang="zh-CN" altLang="en-US" sz="1400" dirty="0">
                <a:solidFill>
                  <a:srgbClr val="FF0000"/>
                </a:solidFill>
                <a:latin typeface="+mn-ea"/>
                <a:sym typeface="微软雅黑" pitchFamily="34" charset="-122"/>
              </a:rPr>
              <a:t>事半功倍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" pitchFamily="34" charset="-122"/>
              </a:rPr>
              <a:t>的效果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微软雅黑" pitchFamily="34" charset="-122"/>
              </a:rPr>
              <a:t>。</a:t>
            </a:r>
            <a:endParaRPr lang="en-US" altLang="zh-CN" sz="1400" dirty="0" smtClean="0">
              <a:solidFill>
                <a:schemeClr val="tx1"/>
              </a:solidFill>
              <a:latin typeface="+mn-ea"/>
              <a:sym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+mn-ea"/>
              <a:sym typeface="微软雅黑" pitchFamily="34" charset="-122"/>
            </a:endParaRPr>
          </a:p>
        </p:txBody>
      </p:sp>
      <p:graphicFrame>
        <p:nvGraphicFramePr>
          <p:cNvPr id="13" name="Diagram 13"/>
          <p:cNvGraphicFramePr/>
          <p:nvPr>
            <p:extLst>
              <p:ext uri="{D42A27DB-BD31-4B8C-83A1-F6EECF244321}">
                <p14:modId xmlns:p14="http://schemas.microsoft.com/office/powerpoint/2010/main" val="1351870688"/>
              </p:ext>
            </p:extLst>
          </p:nvPr>
        </p:nvGraphicFramePr>
        <p:xfrm>
          <a:off x="6933431" y="1673874"/>
          <a:ext cx="5446057" cy="424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l 14"/>
          <p:cNvSpPr/>
          <p:nvPr/>
        </p:nvSpPr>
        <p:spPr>
          <a:xfrm>
            <a:off x="8589615" y="2594816"/>
            <a:ext cx="2218013" cy="22180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89615" y="3415051"/>
            <a:ext cx="221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新闻内容发布</a:t>
            </a:r>
            <a:endParaRPr lang="en-US" sz="20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09" y="3703823"/>
            <a:ext cx="673726" cy="673726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4" name="直接连接符 74"/>
          <p:cNvSpPr>
            <a:spLocks noChangeShapeType="1"/>
          </p:cNvSpPr>
          <p:nvPr/>
        </p:nvSpPr>
        <p:spPr bwMode="auto">
          <a:xfrm>
            <a:off x="5637287" y="1816125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6" y="2532178"/>
            <a:ext cx="4491366" cy="229933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6429375" y="1811808"/>
            <a:ext cx="5616624" cy="395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/>
                </a:solidFill>
              </a:rPr>
              <a:t> 2.0 </a:t>
            </a:r>
            <a:r>
              <a:rPr lang="zh-CN" altLang="en-US" sz="1400" b="1" dirty="0">
                <a:solidFill>
                  <a:schemeClr val="tx1"/>
                </a:solidFill>
              </a:rPr>
              <a:t>版本部分功能进行升级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endParaRPr lang="en-US" altLang="zh-CN" sz="14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新闻类别进行分类，可以同步到不同的类别中（解决新闻类别不能调整，发布后需要手动调整问题）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素材内容组别分类，不同的素材内容合并生成分开（提高组合后新闻内容相关度）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素材标题精简优化、添加部分类别写法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素材内容内容排版以及内容seo优化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素材图片相关度调用规则（前台可见）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zh-CN" altLang="en-US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新增相关产品规则调用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zh-CN" altLang="en-US" sz="1400" dirty="0">
                <a:solidFill>
                  <a:schemeClr val="tx1"/>
                </a:solidFill>
              </a:rPr>
              <a:t>其他细节类优化</a:t>
            </a:r>
          </a:p>
        </p:txBody>
      </p:sp>
    </p:spTree>
    <p:extLst>
      <p:ext uri="{BB962C8B-B14F-4D97-AF65-F5344CB8AC3E}">
        <p14:creationId xmlns:p14="http://schemas.microsoft.com/office/powerpoint/2010/main" val="19702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44799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894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46851" y="3040261"/>
            <a:ext cx="7147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使用方法与功能操作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pic>
        <p:nvPicPr>
          <p:cNvPr id="14" name="Picture 7" descr="筑巢标志源文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" y="369327"/>
            <a:ext cx="1796269" cy="8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825329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09" y="3703823"/>
            <a:ext cx="673726" cy="6737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11" y="504685"/>
            <a:ext cx="11737304" cy="63982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808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09" y="3703823"/>
            <a:ext cx="673726" cy="673726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sp>
        <p:nvSpPr>
          <p:cNvPr id="9" name="直角三角形 2"/>
          <p:cNvSpPr>
            <a:spLocks noChangeArrowheads="1"/>
          </p:cNvSpPr>
          <p:nvPr/>
        </p:nvSpPr>
        <p:spPr bwMode="auto">
          <a:xfrm rot="9888377" flipH="1">
            <a:off x="3596587" y="1651389"/>
            <a:ext cx="1928707" cy="3484062"/>
          </a:xfrm>
          <a:custGeom>
            <a:avLst/>
            <a:gdLst>
              <a:gd name="T0" fmla="*/ 0 w 2098960"/>
              <a:gd name="T1" fmla="*/ 823201 h 3791045"/>
              <a:gd name="T2" fmla="*/ 2705 w 2098960"/>
              <a:gd name="T3" fmla="*/ 0 h 3791045"/>
              <a:gd name="T4" fmla="*/ 529206 w 2098960"/>
              <a:gd name="T5" fmla="*/ 957257 h 3791045"/>
              <a:gd name="T6" fmla="*/ 0 w 2098960"/>
              <a:gd name="T7" fmla="*/ 823201 h 3791045"/>
              <a:gd name="T8" fmla="*/ 0 60000 65536"/>
              <a:gd name="T9" fmla="*/ 0 60000 65536"/>
              <a:gd name="T10" fmla="*/ 0 60000 65536"/>
              <a:gd name="T11" fmla="*/ 0 60000 65536"/>
              <a:gd name="T12" fmla="*/ 0 w 2098960"/>
              <a:gd name="T13" fmla="*/ 0 h 3791045"/>
              <a:gd name="T14" fmla="*/ 2098960 w 2098960"/>
              <a:gd name="T15" fmla="*/ 3791045 h 37910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8960" h="3791045">
                <a:moveTo>
                  <a:pt x="0" y="3260143"/>
                </a:moveTo>
                <a:lnTo>
                  <a:pt x="10728" y="0"/>
                </a:lnTo>
                <a:lnTo>
                  <a:pt x="2098960" y="3791045"/>
                </a:lnTo>
                <a:lnTo>
                  <a:pt x="0" y="326014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29"/>
          <p:cNvSpPr>
            <a:spLocks noChangeArrowheads="1"/>
          </p:cNvSpPr>
          <p:nvPr/>
        </p:nvSpPr>
        <p:spPr bwMode="auto">
          <a:xfrm>
            <a:off x="3296901" y="2429905"/>
            <a:ext cx="8677089" cy="2986620"/>
          </a:xfrm>
          <a:custGeom>
            <a:avLst/>
            <a:gdLst>
              <a:gd name="T0" fmla="*/ 0 w 7541656"/>
              <a:gd name="T1" fmla="*/ 0 h 3610625"/>
              <a:gd name="T2" fmla="*/ 7547216 w 7541656"/>
              <a:gd name="T3" fmla="*/ 617968 h 3610625"/>
              <a:gd name="T4" fmla="*/ 7547216 w 7541656"/>
              <a:gd name="T5" fmla="*/ 3620005 h 3610625"/>
              <a:gd name="T6" fmla="*/ 947182 w 7541656"/>
              <a:gd name="T7" fmla="*/ 3608905 h 3610625"/>
              <a:gd name="T8" fmla="*/ 0 w 7541656"/>
              <a:gd name="T9" fmla="*/ 0 h 3610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41656"/>
              <a:gd name="T16" fmla="*/ 0 h 3610625"/>
              <a:gd name="T17" fmla="*/ 7541656 w 7541656"/>
              <a:gd name="T18" fmla="*/ 3610625 h 3610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41656" h="3610625">
                <a:moveTo>
                  <a:pt x="0" y="0"/>
                </a:moveTo>
                <a:lnTo>
                  <a:pt x="7541656" y="616368"/>
                </a:lnTo>
                <a:lnTo>
                  <a:pt x="7541656" y="3610625"/>
                </a:lnTo>
                <a:lnTo>
                  <a:pt x="946482" y="359955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CBCBC"/>
              </a:gs>
              <a:gs pos="100000">
                <a:srgbClr val="F3F3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318179" y="2392189"/>
            <a:ext cx="6719708" cy="68475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1256" tIns="49557" rIns="0" bIns="4955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新闻</a:t>
            </a:r>
            <a:r>
              <a:rPr lang="zh-CN" altLang="en-US" sz="1800" b="1" dirty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发布配置</a:t>
            </a: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4318179" y="3472309"/>
            <a:ext cx="6719708" cy="62961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1256" tIns="49557" rIns="0" bIns="4955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主词</a:t>
            </a:r>
            <a:r>
              <a:rPr lang="zh-CN" altLang="en-US" sz="1800" b="1" dirty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相关词设置</a:t>
            </a:r>
          </a:p>
        </p:txBody>
      </p:sp>
      <p:sp>
        <p:nvSpPr>
          <p:cNvPr id="15" name="空心弧 15"/>
          <p:cNvSpPr>
            <a:spLocks noChangeArrowheads="1"/>
          </p:cNvSpPr>
          <p:nvPr/>
        </p:nvSpPr>
        <p:spPr bwMode="auto">
          <a:xfrm>
            <a:off x="4427002" y="2464197"/>
            <a:ext cx="535752" cy="535752"/>
          </a:xfrm>
          <a:custGeom>
            <a:avLst/>
            <a:gdLst>
              <a:gd name="T0" fmla="*/ 0 w 508000"/>
              <a:gd name="T1" fmla="*/ 254000 h 508000"/>
              <a:gd name="T2" fmla="*/ 254000 w 508000"/>
              <a:gd name="T3" fmla="*/ 0 h 508000"/>
              <a:gd name="T4" fmla="*/ 508000 w 508000"/>
              <a:gd name="T5" fmla="*/ 254000 h 508000"/>
              <a:gd name="T6" fmla="*/ 254000 w 508000"/>
              <a:gd name="T7" fmla="*/ 508000 h 508000"/>
              <a:gd name="T8" fmla="*/ 0 w 508000"/>
              <a:gd name="T9" fmla="*/ 254000 h 508000"/>
              <a:gd name="T10" fmla="*/ 42078 w 508000"/>
              <a:gd name="T11" fmla="*/ 254000 h 508000"/>
              <a:gd name="T12" fmla="*/ 254000 w 508000"/>
              <a:gd name="T13" fmla="*/ 465922 h 508000"/>
              <a:gd name="T14" fmla="*/ 465922 w 508000"/>
              <a:gd name="T15" fmla="*/ 254000 h 508000"/>
              <a:gd name="T16" fmla="*/ 254000 w 508000"/>
              <a:gd name="T17" fmla="*/ 42078 h 508000"/>
              <a:gd name="T18" fmla="*/ 42078 w 508000"/>
              <a:gd name="T19" fmla="*/ 254000 h 508000"/>
              <a:gd name="T20" fmla="*/ 0 w 508000"/>
              <a:gd name="T21" fmla="*/ 254000 h 508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8000"/>
              <a:gd name="T34" fmla="*/ 0 h 508000"/>
              <a:gd name="T35" fmla="*/ 508000 w 508000"/>
              <a:gd name="T36" fmla="*/ 508000 h 508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8000" h="508000">
                <a:moveTo>
                  <a:pt x="0" y="254000"/>
                </a:moveTo>
                <a:cubicBezTo>
                  <a:pt x="0" y="113720"/>
                  <a:pt x="113720" y="0"/>
                  <a:pt x="254000" y="0"/>
                </a:cubicBezTo>
                <a:cubicBezTo>
                  <a:pt x="394280" y="0"/>
                  <a:pt x="508000" y="113720"/>
                  <a:pt x="508000" y="254000"/>
                </a:cubicBezTo>
                <a:cubicBezTo>
                  <a:pt x="508000" y="394280"/>
                  <a:pt x="394281" y="508000"/>
                  <a:pt x="254000" y="508000"/>
                </a:cubicBezTo>
                <a:cubicBezTo>
                  <a:pt x="113720" y="508000"/>
                  <a:pt x="0" y="394281"/>
                  <a:pt x="0" y="254000"/>
                </a:cubicBezTo>
                <a:lnTo>
                  <a:pt x="42078" y="254000"/>
                </a:lnTo>
                <a:cubicBezTo>
                  <a:pt x="42078" y="371041"/>
                  <a:pt x="136959" y="465922"/>
                  <a:pt x="254000" y="465922"/>
                </a:cubicBezTo>
                <a:cubicBezTo>
                  <a:pt x="371041" y="465922"/>
                  <a:pt x="465922" y="371041"/>
                  <a:pt x="465922" y="254000"/>
                </a:cubicBezTo>
                <a:cubicBezTo>
                  <a:pt x="465922" y="136959"/>
                  <a:pt x="371041" y="42078"/>
                  <a:pt x="254000" y="42078"/>
                </a:cubicBezTo>
                <a:cubicBezTo>
                  <a:pt x="136959" y="42078"/>
                  <a:pt x="42078" y="136959"/>
                  <a:pt x="42078" y="254000"/>
                </a:cubicBezTo>
                <a:lnTo>
                  <a:pt x="0" y="254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9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endParaRPr lang="en-US" altLang="zh-CN" sz="2109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空心弧 18"/>
          <p:cNvSpPr>
            <a:spLocks noChangeArrowheads="1"/>
          </p:cNvSpPr>
          <p:nvPr/>
        </p:nvSpPr>
        <p:spPr bwMode="auto">
          <a:xfrm>
            <a:off x="4427002" y="3512621"/>
            <a:ext cx="535752" cy="535752"/>
          </a:xfrm>
          <a:custGeom>
            <a:avLst/>
            <a:gdLst>
              <a:gd name="T0" fmla="*/ 0 w 508000"/>
              <a:gd name="T1" fmla="*/ 254000 h 508000"/>
              <a:gd name="T2" fmla="*/ 254000 w 508000"/>
              <a:gd name="T3" fmla="*/ 0 h 508000"/>
              <a:gd name="T4" fmla="*/ 508000 w 508000"/>
              <a:gd name="T5" fmla="*/ 254000 h 508000"/>
              <a:gd name="T6" fmla="*/ 254000 w 508000"/>
              <a:gd name="T7" fmla="*/ 508000 h 508000"/>
              <a:gd name="T8" fmla="*/ 0 w 508000"/>
              <a:gd name="T9" fmla="*/ 254000 h 508000"/>
              <a:gd name="T10" fmla="*/ 42078 w 508000"/>
              <a:gd name="T11" fmla="*/ 254000 h 508000"/>
              <a:gd name="T12" fmla="*/ 254000 w 508000"/>
              <a:gd name="T13" fmla="*/ 465922 h 508000"/>
              <a:gd name="T14" fmla="*/ 465922 w 508000"/>
              <a:gd name="T15" fmla="*/ 254000 h 508000"/>
              <a:gd name="T16" fmla="*/ 254000 w 508000"/>
              <a:gd name="T17" fmla="*/ 42078 h 508000"/>
              <a:gd name="T18" fmla="*/ 42078 w 508000"/>
              <a:gd name="T19" fmla="*/ 254000 h 508000"/>
              <a:gd name="T20" fmla="*/ 0 w 508000"/>
              <a:gd name="T21" fmla="*/ 254000 h 508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8000"/>
              <a:gd name="T34" fmla="*/ 0 h 508000"/>
              <a:gd name="T35" fmla="*/ 508000 w 508000"/>
              <a:gd name="T36" fmla="*/ 508000 h 508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8000" h="508000">
                <a:moveTo>
                  <a:pt x="0" y="254000"/>
                </a:moveTo>
                <a:cubicBezTo>
                  <a:pt x="0" y="113720"/>
                  <a:pt x="113720" y="0"/>
                  <a:pt x="254000" y="0"/>
                </a:cubicBezTo>
                <a:cubicBezTo>
                  <a:pt x="394280" y="0"/>
                  <a:pt x="508000" y="113720"/>
                  <a:pt x="508000" y="254000"/>
                </a:cubicBezTo>
                <a:cubicBezTo>
                  <a:pt x="508000" y="394280"/>
                  <a:pt x="394281" y="508000"/>
                  <a:pt x="254000" y="508000"/>
                </a:cubicBezTo>
                <a:cubicBezTo>
                  <a:pt x="113720" y="508000"/>
                  <a:pt x="0" y="394281"/>
                  <a:pt x="0" y="254000"/>
                </a:cubicBezTo>
                <a:lnTo>
                  <a:pt x="42078" y="254000"/>
                </a:lnTo>
                <a:cubicBezTo>
                  <a:pt x="42078" y="371041"/>
                  <a:pt x="136959" y="465922"/>
                  <a:pt x="254000" y="465922"/>
                </a:cubicBezTo>
                <a:cubicBezTo>
                  <a:pt x="371041" y="465922"/>
                  <a:pt x="465922" y="371041"/>
                  <a:pt x="465922" y="254000"/>
                </a:cubicBezTo>
                <a:cubicBezTo>
                  <a:pt x="465922" y="136959"/>
                  <a:pt x="371041" y="42078"/>
                  <a:pt x="254000" y="42078"/>
                </a:cubicBezTo>
                <a:cubicBezTo>
                  <a:pt x="136959" y="42078"/>
                  <a:pt x="42078" y="136959"/>
                  <a:pt x="42078" y="254000"/>
                </a:cubicBezTo>
                <a:lnTo>
                  <a:pt x="0" y="254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9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endParaRPr lang="en-US" altLang="zh-CN" sz="2109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2"/>
          <p:cNvSpPr txBox="1">
            <a:spLocks noChangeArrowheads="1"/>
          </p:cNvSpPr>
          <p:nvPr/>
        </p:nvSpPr>
        <p:spPr bwMode="auto">
          <a:xfrm rot="2602755">
            <a:off x="1854158" y="2091209"/>
            <a:ext cx="1490857" cy="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98">
                <a:solidFill>
                  <a:srgbClr val="0075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8" name="文本框 1"/>
          <p:cNvSpPr txBox="1">
            <a:spLocks noChangeArrowheads="1"/>
          </p:cNvSpPr>
          <p:nvPr/>
        </p:nvSpPr>
        <p:spPr bwMode="auto">
          <a:xfrm rot="2456465">
            <a:off x="2220374" y="1388000"/>
            <a:ext cx="1716081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797" b="1" dirty="0">
                <a:solidFill>
                  <a:srgbClr val="007A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zh-CN" sz="4640" b="1" dirty="0">
                <a:solidFill>
                  <a:srgbClr val="007A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3797" b="1" dirty="0">
                <a:solidFill>
                  <a:srgbClr val="007A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4341618" y="4444299"/>
            <a:ext cx="6696269" cy="6121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1256" tIns="49557" rIns="0" bIns="4955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  <a:latin typeface="汉仪中黑简" pitchFamily="1" charset="-122"/>
                <a:ea typeface="华文细黑" panose="02010600040101010101" pitchFamily="2" charset="-122"/>
              </a:rPr>
              <a:t>素材库</a:t>
            </a:r>
            <a:endParaRPr lang="zh-CN" altLang="en-US" sz="1800" b="1" dirty="0">
              <a:solidFill>
                <a:schemeClr val="bg1"/>
              </a:solidFill>
              <a:latin typeface="汉仪中黑简" pitchFamily="1" charset="-122"/>
              <a:ea typeface="华文细黑" panose="02010600040101010101" pitchFamily="2" charset="-122"/>
            </a:endParaRPr>
          </a:p>
        </p:txBody>
      </p:sp>
      <p:sp>
        <p:nvSpPr>
          <p:cNvPr id="20" name="空心弧 18"/>
          <p:cNvSpPr>
            <a:spLocks noChangeArrowheads="1"/>
          </p:cNvSpPr>
          <p:nvPr/>
        </p:nvSpPr>
        <p:spPr bwMode="auto">
          <a:xfrm>
            <a:off x="4450442" y="4448725"/>
            <a:ext cx="535752" cy="535752"/>
          </a:xfrm>
          <a:custGeom>
            <a:avLst/>
            <a:gdLst>
              <a:gd name="T0" fmla="*/ 0 w 508000"/>
              <a:gd name="T1" fmla="*/ 254000 h 508000"/>
              <a:gd name="T2" fmla="*/ 254000 w 508000"/>
              <a:gd name="T3" fmla="*/ 0 h 508000"/>
              <a:gd name="T4" fmla="*/ 508000 w 508000"/>
              <a:gd name="T5" fmla="*/ 254000 h 508000"/>
              <a:gd name="T6" fmla="*/ 254000 w 508000"/>
              <a:gd name="T7" fmla="*/ 508000 h 508000"/>
              <a:gd name="T8" fmla="*/ 0 w 508000"/>
              <a:gd name="T9" fmla="*/ 254000 h 508000"/>
              <a:gd name="T10" fmla="*/ 42078 w 508000"/>
              <a:gd name="T11" fmla="*/ 254000 h 508000"/>
              <a:gd name="T12" fmla="*/ 254000 w 508000"/>
              <a:gd name="T13" fmla="*/ 465922 h 508000"/>
              <a:gd name="T14" fmla="*/ 465922 w 508000"/>
              <a:gd name="T15" fmla="*/ 254000 h 508000"/>
              <a:gd name="T16" fmla="*/ 254000 w 508000"/>
              <a:gd name="T17" fmla="*/ 42078 h 508000"/>
              <a:gd name="T18" fmla="*/ 42078 w 508000"/>
              <a:gd name="T19" fmla="*/ 254000 h 508000"/>
              <a:gd name="T20" fmla="*/ 0 w 508000"/>
              <a:gd name="T21" fmla="*/ 254000 h 508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8000"/>
              <a:gd name="T34" fmla="*/ 0 h 508000"/>
              <a:gd name="T35" fmla="*/ 508000 w 508000"/>
              <a:gd name="T36" fmla="*/ 508000 h 508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8000" h="508000">
                <a:moveTo>
                  <a:pt x="0" y="254000"/>
                </a:moveTo>
                <a:cubicBezTo>
                  <a:pt x="0" y="113720"/>
                  <a:pt x="113720" y="0"/>
                  <a:pt x="254000" y="0"/>
                </a:cubicBezTo>
                <a:cubicBezTo>
                  <a:pt x="394280" y="0"/>
                  <a:pt x="508000" y="113720"/>
                  <a:pt x="508000" y="254000"/>
                </a:cubicBezTo>
                <a:cubicBezTo>
                  <a:pt x="508000" y="394280"/>
                  <a:pt x="394281" y="508000"/>
                  <a:pt x="254000" y="508000"/>
                </a:cubicBezTo>
                <a:cubicBezTo>
                  <a:pt x="113720" y="508000"/>
                  <a:pt x="0" y="394281"/>
                  <a:pt x="0" y="254000"/>
                </a:cubicBezTo>
                <a:lnTo>
                  <a:pt x="42078" y="254000"/>
                </a:lnTo>
                <a:cubicBezTo>
                  <a:pt x="42078" y="371041"/>
                  <a:pt x="136959" y="465922"/>
                  <a:pt x="254000" y="465922"/>
                </a:cubicBezTo>
                <a:cubicBezTo>
                  <a:pt x="371041" y="465922"/>
                  <a:pt x="465922" y="371041"/>
                  <a:pt x="465922" y="254000"/>
                </a:cubicBezTo>
                <a:cubicBezTo>
                  <a:pt x="465922" y="136959"/>
                  <a:pt x="371041" y="42078"/>
                  <a:pt x="254000" y="42078"/>
                </a:cubicBezTo>
                <a:cubicBezTo>
                  <a:pt x="136959" y="42078"/>
                  <a:pt x="42078" y="136959"/>
                  <a:pt x="42078" y="254000"/>
                </a:cubicBezTo>
                <a:lnTo>
                  <a:pt x="0" y="254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9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三</a:t>
            </a:r>
            <a:endParaRPr lang="en-US" altLang="zh-CN" sz="2109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9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409442" y="303957"/>
            <a:ext cx="325171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4BC1DD"/>
                </a:solidFill>
              </a:rPr>
              <a:t>筑巢系统 </a:t>
            </a:r>
            <a:r>
              <a:rPr lang="en-US" altLang="zh-CN" sz="1200" b="1" dirty="0" smtClean="0">
                <a:solidFill>
                  <a:srgbClr val="4BC1DD"/>
                </a:solidFill>
              </a:rPr>
              <a:t>--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企业</a:t>
            </a:r>
            <a:r>
              <a:rPr lang="zh-CN" altLang="en-US" sz="1200" b="1" dirty="0">
                <a:solidFill>
                  <a:srgbClr val="4BC1DD"/>
                </a:solidFill>
              </a:rPr>
              <a:t>电商，从筑巢</a:t>
            </a:r>
            <a:r>
              <a:rPr lang="zh-CN" altLang="en-US" sz="1200" b="1" dirty="0" smtClean="0">
                <a:solidFill>
                  <a:srgbClr val="4BC1DD"/>
                </a:solidFill>
              </a:rPr>
              <a:t>开始</a:t>
            </a:r>
            <a:endParaRPr lang="zh-CN" altLang="en-US" sz="1200" b="1" dirty="0">
              <a:solidFill>
                <a:srgbClr val="4BC1DD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46" y="1794828"/>
            <a:ext cx="5669361" cy="4321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0" name="矩形 39"/>
          <p:cNvSpPr/>
          <p:nvPr/>
        </p:nvSpPr>
        <p:spPr>
          <a:xfrm>
            <a:off x="311169" y="448147"/>
            <a:ext cx="57389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023" y="198"/>
            <a:ext cx="538090" cy="838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8046" y="482886"/>
            <a:ext cx="1846659" cy="3692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zh-CN" altLang="en-US" sz="2399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新闻发布系统</a:t>
            </a:r>
            <a:endParaRPr lang="zh-CN" altLang="en-US" sz="2399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48046" y="815443"/>
            <a:ext cx="15436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149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News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Release System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7077447" y="1767928"/>
            <a:ext cx="4994912" cy="27358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开关设置：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可以选择关闭或打开，合理控制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发送初始时间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：设定新闻从什么日期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开始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时间间隔：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每隔多少天发送，合理控制数量条数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+mn-ea"/>
              </a:rPr>
              <a:t>发送时间段：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选择发送时间范围，即每天的什么时间段发送新闻；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发送条数：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选择每次发送的文章数量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；如果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1-1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则发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条，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1-3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则随机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1/2/3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都可能发送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7077447" y="4912469"/>
            <a:ext cx="4994912" cy="1008112"/>
          </a:xfrm>
          <a:prstGeom prst="roundRect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例：如果从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</a:rPr>
              <a:t>20180711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开始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，每间隔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天发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次文章，每次发送时间在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9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点到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13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点的，如果有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50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篇文章即可发送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50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天</a:t>
            </a:r>
            <a:endParaRPr lang="en-US" altLang="zh-CN" sz="1400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endParaRPr lang="en-US" altLang="zh-CN" sz="1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88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272"/>
</p:tagLst>
</file>

<file path=ppt/theme/theme1.xml><?xml version="1.0" encoding="utf-8"?>
<a:theme xmlns:a="http://schemas.openxmlformats.org/drawingml/2006/main" name="第一PPT，www.1ppt.com">
  <a:themeElements>
    <a:clrScheme name="自定义 85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2742</Words>
  <Application>Microsoft Office PowerPoint</Application>
  <PresentationFormat>自定义</PresentationFormat>
  <Paragraphs>262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Bebas Neue</vt:lpstr>
      <vt:lpstr>汉仪中黑简</vt:lpstr>
      <vt:lpstr>华文细黑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创意铅笔</dc:title>
  <dc:creator/>
  <cp:keywords>www.1ppt.com</cp:keywords>
  <dc:description>www.1ppt.com</dc:description>
  <cp:lastModifiedBy/>
  <cp:revision>1</cp:revision>
  <dcterms:created xsi:type="dcterms:W3CDTF">2017-03-14T11:17:13Z</dcterms:created>
  <dcterms:modified xsi:type="dcterms:W3CDTF">2018-07-14T03:23:09Z</dcterms:modified>
</cp:coreProperties>
</file>